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4" r:id="rId11"/>
    <p:sldId id="266" r:id="rId12"/>
    <p:sldId id="268" r:id="rId1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8E4E"/>
    <a:srgbClr val="AAB855"/>
    <a:srgbClr val="653A59"/>
    <a:srgbClr val="2A5F55"/>
    <a:srgbClr val="5BC9C6"/>
    <a:srgbClr val="F4F4D8"/>
    <a:srgbClr val="63BFB6"/>
    <a:srgbClr val="A1B154"/>
    <a:srgbClr val="64854B"/>
    <a:srgbClr val="483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77"/>
    <p:restoredTop sz="94674"/>
  </p:normalViewPr>
  <p:slideViewPr>
    <p:cSldViewPr snapToGrid="0" snapToObjects="1">
      <p:cViewPr varScale="1">
        <p:scale>
          <a:sx n="55" d="100"/>
          <a:sy n="55" d="100"/>
        </p:scale>
        <p:origin x="9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3FCB41-D9C0-4DF6-AA12-8C5746C31D55}" type="doc">
      <dgm:prSet loTypeId="urn:microsoft.com/office/officeart/2018/2/layout/IconLabelList" loCatId="icon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B17FF7F-AB6D-4DD7-8843-5620EFEF3B6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>
              <a:latin typeface="Quicksand" pitchFamily="2" charset="0"/>
              <a:cs typeface="Arial" panose="020B0604020202020204" pitchFamily="34" charset="0"/>
            </a:rPr>
            <a:t>We can accommodate</a:t>
          </a:r>
          <a:br>
            <a:rPr lang="en-GB" sz="1600" dirty="0">
              <a:latin typeface="Quicksand" pitchFamily="2" charset="0"/>
              <a:cs typeface="Arial" panose="020B0604020202020204" pitchFamily="34" charset="0"/>
            </a:rPr>
          </a:br>
          <a:r>
            <a:rPr lang="en-GB" sz="1600" dirty="0">
              <a:latin typeface="Quicksand" pitchFamily="2" charset="0"/>
              <a:cs typeface="Arial" panose="020B0604020202020204" pitchFamily="34" charset="0"/>
            </a:rPr>
            <a:t> 38 individuals at any one time in supported accommodation across 9 locations</a:t>
          </a:r>
        </a:p>
        <a:p>
          <a:pPr>
            <a:lnSpc>
              <a:spcPct val="100000"/>
            </a:lnSpc>
          </a:pPr>
          <a:r>
            <a:rPr lang="en-GB" sz="1600" dirty="0">
              <a:latin typeface="Quicksand" pitchFamily="2" charset="0"/>
              <a:cs typeface="Arial" panose="020B0604020202020204" pitchFamily="34" charset="0"/>
            </a:rPr>
            <a:t>Plus 6 flats for those with complex needs</a:t>
          </a:r>
        </a:p>
      </dgm:t>
    </dgm:pt>
    <dgm:pt modelId="{A7C915AA-9E7B-4C53-A343-FAB6296B7C44}" type="parTrans" cxnId="{48610778-4BB5-410A-91B8-35C78D1325E3}">
      <dgm:prSet/>
      <dgm:spPr/>
      <dgm:t>
        <a:bodyPr/>
        <a:lstStyle/>
        <a:p>
          <a:endParaRPr lang="en-US"/>
        </a:p>
      </dgm:t>
    </dgm:pt>
    <dgm:pt modelId="{31D09092-D641-444B-96B1-05154C4D6807}" type="sibTrans" cxnId="{48610778-4BB5-410A-91B8-35C78D1325E3}">
      <dgm:prSet/>
      <dgm:spPr/>
      <dgm:t>
        <a:bodyPr/>
        <a:lstStyle/>
        <a:p>
          <a:endParaRPr lang="en-US"/>
        </a:p>
      </dgm:t>
    </dgm:pt>
    <dgm:pt modelId="{C2B42151-2E90-4304-92FC-26F1F43D18F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>
              <a:latin typeface="Quicksand" pitchFamily="2" charset="0"/>
              <a:cs typeface="Arial" panose="020B0604020202020204" pitchFamily="34" charset="0"/>
            </a:rPr>
            <a:t>People stay with us on average for 6 to 9 months</a:t>
          </a:r>
          <a:endParaRPr lang="en-US" sz="1600" dirty="0">
            <a:latin typeface="Quicksand" pitchFamily="2" charset="0"/>
            <a:cs typeface="Arial" panose="020B0604020202020204" pitchFamily="34" charset="0"/>
          </a:endParaRPr>
        </a:p>
      </dgm:t>
    </dgm:pt>
    <dgm:pt modelId="{CD5D0B57-5DFC-4BFD-8997-076816ACFA76}" type="parTrans" cxnId="{B2794736-9D5F-4BEE-B7C4-0028A4B044C8}">
      <dgm:prSet/>
      <dgm:spPr/>
      <dgm:t>
        <a:bodyPr/>
        <a:lstStyle/>
        <a:p>
          <a:endParaRPr lang="en-US"/>
        </a:p>
      </dgm:t>
    </dgm:pt>
    <dgm:pt modelId="{9FC71D53-1CEC-4BA1-99F5-EA78A1F95ABA}" type="sibTrans" cxnId="{B2794736-9D5F-4BEE-B7C4-0028A4B044C8}">
      <dgm:prSet/>
      <dgm:spPr/>
      <dgm:t>
        <a:bodyPr/>
        <a:lstStyle/>
        <a:p>
          <a:endParaRPr lang="en-US"/>
        </a:p>
      </dgm:t>
    </dgm:pt>
    <dgm:pt modelId="{4CB27A87-9CF5-49FC-AFF3-FA8AE084F32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>
              <a:latin typeface="Quicksand" pitchFamily="2" charset="0"/>
              <a:cs typeface="Arial" panose="020B0604020202020204" pitchFamily="34" charset="0"/>
            </a:rPr>
            <a:t>All are currently homeless, with many having been homeless  mostly on a long-term basis</a:t>
          </a:r>
          <a:endParaRPr lang="en-US" sz="1600" dirty="0">
            <a:latin typeface="Quicksand" pitchFamily="2" charset="0"/>
            <a:cs typeface="Arial" panose="020B0604020202020204" pitchFamily="34" charset="0"/>
          </a:endParaRPr>
        </a:p>
      </dgm:t>
    </dgm:pt>
    <dgm:pt modelId="{CB0A56CC-8AF5-44EB-BD60-18124B48C3C8}" type="parTrans" cxnId="{C388B308-FC1B-4A6A-805D-DDDDACA6F7F8}">
      <dgm:prSet/>
      <dgm:spPr/>
      <dgm:t>
        <a:bodyPr/>
        <a:lstStyle/>
        <a:p>
          <a:endParaRPr lang="en-US"/>
        </a:p>
      </dgm:t>
    </dgm:pt>
    <dgm:pt modelId="{E656514C-B4F4-419A-A0B3-1A1388CCB913}" type="sibTrans" cxnId="{C388B308-FC1B-4A6A-805D-DDDDACA6F7F8}">
      <dgm:prSet/>
      <dgm:spPr/>
      <dgm:t>
        <a:bodyPr/>
        <a:lstStyle/>
        <a:p>
          <a:endParaRPr lang="en-US"/>
        </a:p>
      </dgm:t>
    </dgm:pt>
    <dgm:pt modelId="{AD893FE8-9D42-47C7-9571-33C5ADADD46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>
              <a:latin typeface="Quicksand" pitchFamily="2" charset="0"/>
              <a:cs typeface="Arial" panose="020B0604020202020204" pitchFamily="34" charset="0"/>
            </a:rPr>
            <a:t>Many have physical &amp; mental health issues, poor self-esteem &amp; have generally lost confidence in themselves.</a:t>
          </a:r>
        </a:p>
        <a:p>
          <a:pPr>
            <a:lnSpc>
              <a:spcPct val="100000"/>
            </a:lnSpc>
          </a:pPr>
          <a:r>
            <a:rPr lang="en-GB" sz="1600" dirty="0">
              <a:latin typeface="Quicksand" pitchFamily="2" charset="0"/>
              <a:cs typeface="Arial" panose="020B0604020202020204" pitchFamily="34" charset="0"/>
            </a:rPr>
            <a:t>Some have addictions</a:t>
          </a:r>
          <a:endParaRPr lang="en-US" sz="1600" dirty="0">
            <a:latin typeface="Quicksand" pitchFamily="2" charset="0"/>
            <a:cs typeface="Arial" panose="020B0604020202020204" pitchFamily="34" charset="0"/>
          </a:endParaRPr>
        </a:p>
      </dgm:t>
    </dgm:pt>
    <dgm:pt modelId="{0D11F949-4CF9-457D-AD5D-84FDDF6D564F}" type="parTrans" cxnId="{1D83C9D8-F9C7-40A7-93A5-FD2358EF074A}">
      <dgm:prSet/>
      <dgm:spPr/>
      <dgm:t>
        <a:bodyPr/>
        <a:lstStyle/>
        <a:p>
          <a:endParaRPr lang="en-US"/>
        </a:p>
      </dgm:t>
    </dgm:pt>
    <dgm:pt modelId="{808D7C65-027C-4850-9F65-51C153AAF794}" type="sibTrans" cxnId="{1D83C9D8-F9C7-40A7-93A5-FD2358EF074A}">
      <dgm:prSet/>
      <dgm:spPr/>
      <dgm:t>
        <a:bodyPr/>
        <a:lstStyle/>
        <a:p>
          <a:endParaRPr lang="en-US"/>
        </a:p>
      </dgm:t>
    </dgm:pt>
    <dgm:pt modelId="{C7F3889D-BD03-4D11-9357-37284FB0A14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>
              <a:latin typeface="Quicksand" pitchFamily="2" charset="0"/>
              <a:cs typeface="Arial" panose="020B0604020202020204" pitchFamily="34" charset="0"/>
            </a:rPr>
            <a:t>We have been piloting the provision of resettlement advice to some beneficiaries exiting our supported accommodation</a:t>
          </a:r>
          <a:endParaRPr lang="en-US" sz="1600" dirty="0">
            <a:latin typeface="Quicksand" pitchFamily="2" charset="0"/>
            <a:cs typeface="Arial" panose="020B0604020202020204" pitchFamily="34" charset="0"/>
          </a:endParaRPr>
        </a:p>
      </dgm:t>
    </dgm:pt>
    <dgm:pt modelId="{F470CB47-7063-4BD8-86EB-E10ADECB7EDF}" type="parTrans" cxnId="{1011A763-35BB-471A-BD13-EAA8D43F39B2}">
      <dgm:prSet/>
      <dgm:spPr/>
      <dgm:t>
        <a:bodyPr/>
        <a:lstStyle/>
        <a:p>
          <a:endParaRPr lang="en-GB"/>
        </a:p>
      </dgm:t>
    </dgm:pt>
    <dgm:pt modelId="{9B5C2838-9555-4D48-AAE4-9C916BDF7EE9}" type="sibTrans" cxnId="{1011A763-35BB-471A-BD13-EAA8D43F39B2}">
      <dgm:prSet/>
      <dgm:spPr/>
      <dgm:t>
        <a:bodyPr/>
        <a:lstStyle/>
        <a:p>
          <a:endParaRPr lang="en-GB"/>
        </a:p>
      </dgm:t>
    </dgm:pt>
    <dgm:pt modelId="{9BB2186B-2292-4452-9404-997041A2CB06}" type="pres">
      <dgm:prSet presAssocID="{F33FCB41-D9C0-4DF6-AA12-8C5746C31D55}" presName="root" presStyleCnt="0">
        <dgm:presLayoutVars>
          <dgm:dir/>
          <dgm:resizeHandles val="exact"/>
        </dgm:presLayoutVars>
      </dgm:prSet>
      <dgm:spPr/>
    </dgm:pt>
    <dgm:pt modelId="{8411A39E-674C-466E-80BE-CFF302F5D72F}" type="pres">
      <dgm:prSet presAssocID="{EB17FF7F-AB6D-4DD7-8843-5620EFEF3B6A}" presName="compNode" presStyleCnt="0"/>
      <dgm:spPr/>
    </dgm:pt>
    <dgm:pt modelId="{4CD3FE23-C0BB-4F9D-A068-E035A8C3D2FC}" type="pres">
      <dgm:prSet presAssocID="{EB17FF7F-AB6D-4DD7-8843-5620EFEF3B6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F391887E-F520-40EF-B259-1FF24A42BDE4}" type="pres">
      <dgm:prSet presAssocID="{EB17FF7F-AB6D-4DD7-8843-5620EFEF3B6A}" presName="spaceRect" presStyleCnt="0"/>
      <dgm:spPr/>
    </dgm:pt>
    <dgm:pt modelId="{F58C9797-18FC-4FE1-9A32-6B9CD91E120A}" type="pres">
      <dgm:prSet presAssocID="{EB17FF7F-AB6D-4DD7-8843-5620EFEF3B6A}" presName="textRect" presStyleLbl="revTx" presStyleIdx="0" presStyleCnt="5" custScaleY="130337" custLinFactNeighborX="7758" custLinFactNeighborY="10489">
        <dgm:presLayoutVars>
          <dgm:chMax val="1"/>
          <dgm:chPref val="1"/>
        </dgm:presLayoutVars>
      </dgm:prSet>
      <dgm:spPr/>
    </dgm:pt>
    <dgm:pt modelId="{546DC858-79CA-4473-BE98-F83E1104D066}" type="pres">
      <dgm:prSet presAssocID="{31D09092-D641-444B-96B1-05154C4D6807}" presName="sibTrans" presStyleCnt="0"/>
      <dgm:spPr/>
    </dgm:pt>
    <dgm:pt modelId="{3CE3C175-3B87-4C01-8AE8-272C1A35FA28}" type="pres">
      <dgm:prSet presAssocID="{C2B42151-2E90-4304-92FC-26F1F43D18FB}" presName="compNode" presStyleCnt="0"/>
      <dgm:spPr/>
    </dgm:pt>
    <dgm:pt modelId="{527FCA9A-DE7E-44C2-8BF6-4BA1B88936B9}" type="pres">
      <dgm:prSet presAssocID="{C2B42151-2E90-4304-92FC-26F1F43D18FB}" presName="iconRect" presStyleLbl="node1" presStyleIdx="1" presStyleCnt="5" custLinFactNeighborX="1276" custLinFactNeighborY="-293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6533C3C4-9201-4542-B3A3-40F186CDF0F0}" type="pres">
      <dgm:prSet presAssocID="{C2B42151-2E90-4304-92FC-26F1F43D18FB}" presName="spaceRect" presStyleCnt="0"/>
      <dgm:spPr/>
    </dgm:pt>
    <dgm:pt modelId="{2EE93653-5D3E-4F31-B20F-EEEABCD58D5C}" type="pres">
      <dgm:prSet presAssocID="{C2B42151-2E90-4304-92FC-26F1F43D18FB}" presName="textRect" presStyleLbl="revTx" presStyleIdx="1" presStyleCnt="5" custLinFactNeighborY="-9432">
        <dgm:presLayoutVars>
          <dgm:chMax val="1"/>
          <dgm:chPref val="1"/>
        </dgm:presLayoutVars>
      </dgm:prSet>
      <dgm:spPr/>
    </dgm:pt>
    <dgm:pt modelId="{723456FD-5FFD-471F-BF4D-7E2CC351EFBD}" type="pres">
      <dgm:prSet presAssocID="{9FC71D53-1CEC-4BA1-99F5-EA78A1F95ABA}" presName="sibTrans" presStyleCnt="0"/>
      <dgm:spPr/>
    </dgm:pt>
    <dgm:pt modelId="{0A229842-940C-433D-AA58-5FC9EBDFCC8C}" type="pres">
      <dgm:prSet presAssocID="{4CB27A87-9CF5-49FC-AFF3-FA8AE084F324}" presName="compNode" presStyleCnt="0"/>
      <dgm:spPr/>
    </dgm:pt>
    <dgm:pt modelId="{27F76232-8D85-4133-8EA8-A15C2793ABEA}" type="pres">
      <dgm:prSet presAssocID="{4CB27A87-9CF5-49FC-AFF3-FA8AE084F324}" presName="iconRect" presStyleLbl="node1" presStyleIdx="2" presStyleCnt="5" custLinFactNeighborY="-2296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3814DCB8-5C3D-4728-9C33-1B845FAEB531}" type="pres">
      <dgm:prSet presAssocID="{4CB27A87-9CF5-49FC-AFF3-FA8AE084F324}" presName="spaceRect" presStyleCnt="0"/>
      <dgm:spPr/>
    </dgm:pt>
    <dgm:pt modelId="{8B7B0D81-7FB9-4DA4-9F50-DEF67D744122}" type="pres">
      <dgm:prSet presAssocID="{4CB27A87-9CF5-49FC-AFF3-FA8AE084F324}" presName="textRect" presStyleLbl="revTx" presStyleIdx="2" presStyleCnt="5" custLinFactNeighborY="-7186">
        <dgm:presLayoutVars>
          <dgm:chMax val="1"/>
          <dgm:chPref val="1"/>
        </dgm:presLayoutVars>
      </dgm:prSet>
      <dgm:spPr/>
    </dgm:pt>
    <dgm:pt modelId="{BFD7BA15-39C4-4F0F-B2E7-C304FABB77A3}" type="pres">
      <dgm:prSet presAssocID="{E656514C-B4F4-419A-A0B3-1A1388CCB913}" presName="sibTrans" presStyleCnt="0"/>
      <dgm:spPr/>
    </dgm:pt>
    <dgm:pt modelId="{CFEC8A14-DC4C-4082-8C0B-E6E438EAD29D}" type="pres">
      <dgm:prSet presAssocID="{AD893FE8-9D42-47C7-9571-33C5ADADD46D}" presName="compNode" presStyleCnt="0"/>
      <dgm:spPr/>
    </dgm:pt>
    <dgm:pt modelId="{F6A4F3AF-773B-47F3-B5B7-2EE4BFFCFDC3}" type="pres">
      <dgm:prSet presAssocID="{AD893FE8-9D42-47C7-9571-33C5ADADD46D}" presName="iconRect" presStyleLbl="node1" presStyleIdx="3" presStyleCnt="5" custLinFactNeighborX="-9047" custLinFactNeighborY="-143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1842C43-7A60-4FC3-9689-1330A9606C14}" type="pres">
      <dgm:prSet presAssocID="{AD893FE8-9D42-47C7-9571-33C5ADADD46D}" presName="spaceRect" presStyleCnt="0"/>
      <dgm:spPr/>
    </dgm:pt>
    <dgm:pt modelId="{6DC12956-76B0-4F3D-AF9A-734B0E29EDE3}" type="pres">
      <dgm:prSet presAssocID="{AD893FE8-9D42-47C7-9571-33C5ADADD46D}" presName="textRect" presStyleLbl="revTx" presStyleIdx="3" presStyleCnt="5" custScaleX="109898" custScaleY="126529" custLinFactNeighborX="-10" custLinFactNeighborY="12066">
        <dgm:presLayoutVars>
          <dgm:chMax val="1"/>
          <dgm:chPref val="1"/>
        </dgm:presLayoutVars>
      </dgm:prSet>
      <dgm:spPr/>
    </dgm:pt>
    <dgm:pt modelId="{9BF53865-3737-4910-9960-F9F5F61CC191}" type="pres">
      <dgm:prSet presAssocID="{808D7C65-027C-4850-9F65-51C153AAF794}" presName="sibTrans" presStyleCnt="0"/>
      <dgm:spPr/>
    </dgm:pt>
    <dgm:pt modelId="{A06C8A69-D86D-406A-81A5-3E1D74F57FD4}" type="pres">
      <dgm:prSet presAssocID="{C7F3889D-BD03-4D11-9357-37284FB0A147}" presName="compNode" presStyleCnt="0"/>
      <dgm:spPr/>
    </dgm:pt>
    <dgm:pt modelId="{45414333-23FC-4C89-971F-8DC08C93ACAC}" type="pres">
      <dgm:prSet presAssocID="{C7F3889D-BD03-4D11-9357-37284FB0A147}" presName="iconRect" presStyleLbl="node1" presStyleIdx="4" presStyleCnt="5" custLinFactNeighborX="3230" custLinFactNeighborY="-252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Mixed with solid fill"/>
        </a:ext>
      </dgm:extLst>
    </dgm:pt>
    <dgm:pt modelId="{EBAE8A1C-8F07-4EFA-8ACD-6B904EC3AA70}" type="pres">
      <dgm:prSet presAssocID="{C7F3889D-BD03-4D11-9357-37284FB0A147}" presName="spaceRect" presStyleCnt="0"/>
      <dgm:spPr/>
    </dgm:pt>
    <dgm:pt modelId="{26709ED6-10A2-474F-9B48-1A0D731E68EA}" type="pres">
      <dgm:prSet presAssocID="{C7F3889D-BD03-4D11-9357-37284FB0A147}" presName="textRect" presStyleLbl="revTx" presStyleIdx="4" presStyleCnt="5" custScaleY="111735" custLinFactNeighborX="202" custLinFactNeighborY="-868">
        <dgm:presLayoutVars>
          <dgm:chMax val="1"/>
          <dgm:chPref val="1"/>
        </dgm:presLayoutVars>
      </dgm:prSet>
      <dgm:spPr/>
    </dgm:pt>
  </dgm:ptLst>
  <dgm:cxnLst>
    <dgm:cxn modelId="{C388B308-FC1B-4A6A-805D-DDDDACA6F7F8}" srcId="{F33FCB41-D9C0-4DF6-AA12-8C5746C31D55}" destId="{4CB27A87-9CF5-49FC-AFF3-FA8AE084F324}" srcOrd="2" destOrd="0" parTransId="{CB0A56CC-8AF5-44EB-BD60-18124B48C3C8}" sibTransId="{E656514C-B4F4-419A-A0B3-1A1388CCB913}"/>
    <dgm:cxn modelId="{FC92E50B-7903-4850-A3E0-6EDF8E9E14A7}" type="presOf" srcId="{AD893FE8-9D42-47C7-9571-33C5ADADD46D}" destId="{6DC12956-76B0-4F3D-AF9A-734B0E29EDE3}" srcOrd="0" destOrd="0" presId="urn:microsoft.com/office/officeart/2018/2/layout/IconLabelList"/>
    <dgm:cxn modelId="{04825E17-72EA-43C6-A9C9-703A9BD40A87}" type="presOf" srcId="{F33FCB41-D9C0-4DF6-AA12-8C5746C31D55}" destId="{9BB2186B-2292-4452-9404-997041A2CB06}" srcOrd="0" destOrd="0" presId="urn:microsoft.com/office/officeart/2018/2/layout/IconLabelList"/>
    <dgm:cxn modelId="{B2794736-9D5F-4BEE-B7C4-0028A4B044C8}" srcId="{F33FCB41-D9C0-4DF6-AA12-8C5746C31D55}" destId="{C2B42151-2E90-4304-92FC-26F1F43D18FB}" srcOrd="1" destOrd="0" parTransId="{CD5D0B57-5DFC-4BFD-8997-076816ACFA76}" sibTransId="{9FC71D53-1CEC-4BA1-99F5-EA78A1F95ABA}"/>
    <dgm:cxn modelId="{1011A763-35BB-471A-BD13-EAA8D43F39B2}" srcId="{F33FCB41-D9C0-4DF6-AA12-8C5746C31D55}" destId="{C7F3889D-BD03-4D11-9357-37284FB0A147}" srcOrd="4" destOrd="0" parTransId="{F470CB47-7063-4BD8-86EB-E10ADECB7EDF}" sibTransId="{9B5C2838-9555-4D48-AAE4-9C916BDF7EE9}"/>
    <dgm:cxn modelId="{48610778-4BB5-410A-91B8-35C78D1325E3}" srcId="{F33FCB41-D9C0-4DF6-AA12-8C5746C31D55}" destId="{EB17FF7F-AB6D-4DD7-8843-5620EFEF3B6A}" srcOrd="0" destOrd="0" parTransId="{A7C915AA-9E7B-4C53-A343-FAB6296B7C44}" sibTransId="{31D09092-D641-444B-96B1-05154C4D6807}"/>
    <dgm:cxn modelId="{1FC1BDB5-D748-4373-B55F-9E42ADD69A72}" type="presOf" srcId="{EB17FF7F-AB6D-4DD7-8843-5620EFEF3B6A}" destId="{F58C9797-18FC-4FE1-9A32-6B9CD91E120A}" srcOrd="0" destOrd="0" presId="urn:microsoft.com/office/officeart/2018/2/layout/IconLabelList"/>
    <dgm:cxn modelId="{1D83C9D8-F9C7-40A7-93A5-FD2358EF074A}" srcId="{F33FCB41-D9C0-4DF6-AA12-8C5746C31D55}" destId="{AD893FE8-9D42-47C7-9571-33C5ADADD46D}" srcOrd="3" destOrd="0" parTransId="{0D11F949-4CF9-457D-AD5D-84FDDF6D564F}" sibTransId="{808D7C65-027C-4850-9F65-51C153AAF794}"/>
    <dgm:cxn modelId="{25BDA8E0-79AB-4958-BB64-5CAD7E351FAF}" type="presOf" srcId="{4CB27A87-9CF5-49FC-AFF3-FA8AE084F324}" destId="{8B7B0D81-7FB9-4DA4-9F50-DEF67D744122}" srcOrd="0" destOrd="0" presId="urn:microsoft.com/office/officeart/2018/2/layout/IconLabelList"/>
    <dgm:cxn modelId="{C152D0E5-36AD-4AC0-8831-65FE2BAE19F7}" type="presOf" srcId="{C7F3889D-BD03-4D11-9357-37284FB0A147}" destId="{26709ED6-10A2-474F-9B48-1A0D731E68EA}" srcOrd="0" destOrd="0" presId="urn:microsoft.com/office/officeart/2018/2/layout/IconLabelList"/>
    <dgm:cxn modelId="{01E66EE8-3E3C-4E53-A8E1-0766B62847F3}" type="presOf" srcId="{C2B42151-2E90-4304-92FC-26F1F43D18FB}" destId="{2EE93653-5D3E-4F31-B20F-EEEABCD58D5C}" srcOrd="0" destOrd="0" presId="urn:microsoft.com/office/officeart/2018/2/layout/IconLabelList"/>
    <dgm:cxn modelId="{1DC736AA-AAAF-4952-9651-A6C8A9932B2A}" type="presParOf" srcId="{9BB2186B-2292-4452-9404-997041A2CB06}" destId="{8411A39E-674C-466E-80BE-CFF302F5D72F}" srcOrd="0" destOrd="0" presId="urn:microsoft.com/office/officeart/2018/2/layout/IconLabelList"/>
    <dgm:cxn modelId="{5F9184A8-412B-4735-AFDB-A4F98D3B9F65}" type="presParOf" srcId="{8411A39E-674C-466E-80BE-CFF302F5D72F}" destId="{4CD3FE23-C0BB-4F9D-A068-E035A8C3D2FC}" srcOrd="0" destOrd="0" presId="urn:microsoft.com/office/officeart/2018/2/layout/IconLabelList"/>
    <dgm:cxn modelId="{2512C014-315A-46A7-82F6-DCC0690572FA}" type="presParOf" srcId="{8411A39E-674C-466E-80BE-CFF302F5D72F}" destId="{F391887E-F520-40EF-B259-1FF24A42BDE4}" srcOrd="1" destOrd="0" presId="urn:microsoft.com/office/officeart/2018/2/layout/IconLabelList"/>
    <dgm:cxn modelId="{578D10B9-1BE3-4554-B03B-BA04221EC836}" type="presParOf" srcId="{8411A39E-674C-466E-80BE-CFF302F5D72F}" destId="{F58C9797-18FC-4FE1-9A32-6B9CD91E120A}" srcOrd="2" destOrd="0" presId="urn:microsoft.com/office/officeart/2018/2/layout/IconLabelList"/>
    <dgm:cxn modelId="{9C446FF7-8E72-45E3-82D4-93948E46D50C}" type="presParOf" srcId="{9BB2186B-2292-4452-9404-997041A2CB06}" destId="{546DC858-79CA-4473-BE98-F83E1104D066}" srcOrd="1" destOrd="0" presId="urn:microsoft.com/office/officeart/2018/2/layout/IconLabelList"/>
    <dgm:cxn modelId="{481290FE-4BF5-4411-92D7-523E8714B500}" type="presParOf" srcId="{9BB2186B-2292-4452-9404-997041A2CB06}" destId="{3CE3C175-3B87-4C01-8AE8-272C1A35FA28}" srcOrd="2" destOrd="0" presId="urn:microsoft.com/office/officeart/2018/2/layout/IconLabelList"/>
    <dgm:cxn modelId="{F9941B8F-C19A-4A5F-A7E3-02BFBC917468}" type="presParOf" srcId="{3CE3C175-3B87-4C01-8AE8-272C1A35FA28}" destId="{527FCA9A-DE7E-44C2-8BF6-4BA1B88936B9}" srcOrd="0" destOrd="0" presId="urn:microsoft.com/office/officeart/2018/2/layout/IconLabelList"/>
    <dgm:cxn modelId="{6CDD7D1D-441B-4429-9E3B-6E689DCB78FF}" type="presParOf" srcId="{3CE3C175-3B87-4C01-8AE8-272C1A35FA28}" destId="{6533C3C4-9201-4542-B3A3-40F186CDF0F0}" srcOrd="1" destOrd="0" presId="urn:microsoft.com/office/officeart/2018/2/layout/IconLabelList"/>
    <dgm:cxn modelId="{3ACC8098-59E9-4C48-960D-AE3F1312D275}" type="presParOf" srcId="{3CE3C175-3B87-4C01-8AE8-272C1A35FA28}" destId="{2EE93653-5D3E-4F31-B20F-EEEABCD58D5C}" srcOrd="2" destOrd="0" presId="urn:microsoft.com/office/officeart/2018/2/layout/IconLabelList"/>
    <dgm:cxn modelId="{EE8811E0-78F8-470E-AA5E-3A433F9F0AF6}" type="presParOf" srcId="{9BB2186B-2292-4452-9404-997041A2CB06}" destId="{723456FD-5FFD-471F-BF4D-7E2CC351EFBD}" srcOrd="3" destOrd="0" presId="urn:microsoft.com/office/officeart/2018/2/layout/IconLabelList"/>
    <dgm:cxn modelId="{B914E1EC-608F-4C36-986F-834B3472C937}" type="presParOf" srcId="{9BB2186B-2292-4452-9404-997041A2CB06}" destId="{0A229842-940C-433D-AA58-5FC9EBDFCC8C}" srcOrd="4" destOrd="0" presId="urn:microsoft.com/office/officeart/2018/2/layout/IconLabelList"/>
    <dgm:cxn modelId="{7B793F22-2CFB-48CC-BE02-6F7A51F13D42}" type="presParOf" srcId="{0A229842-940C-433D-AA58-5FC9EBDFCC8C}" destId="{27F76232-8D85-4133-8EA8-A15C2793ABEA}" srcOrd="0" destOrd="0" presId="urn:microsoft.com/office/officeart/2018/2/layout/IconLabelList"/>
    <dgm:cxn modelId="{5FBBD9D8-9674-4DA6-8D0C-4631BA7DDFEC}" type="presParOf" srcId="{0A229842-940C-433D-AA58-5FC9EBDFCC8C}" destId="{3814DCB8-5C3D-4728-9C33-1B845FAEB531}" srcOrd="1" destOrd="0" presId="urn:microsoft.com/office/officeart/2018/2/layout/IconLabelList"/>
    <dgm:cxn modelId="{81600BC4-CF12-42BD-BE58-DC9842FFC60F}" type="presParOf" srcId="{0A229842-940C-433D-AA58-5FC9EBDFCC8C}" destId="{8B7B0D81-7FB9-4DA4-9F50-DEF67D744122}" srcOrd="2" destOrd="0" presId="urn:microsoft.com/office/officeart/2018/2/layout/IconLabelList"/>
    <dgm:cxn modelId="{54257C22-C0D5-4A77-AD9D-5EA33A6BB471}" type="presParOf" srcId="{9BB2186B-2292-4452-9404-997041A2CB06}" destId="{BFD7BA15-39C4-4F0F-B2E7-C304FABB77A3}" srcOrd="5" destOrd="0" presId="urn:microsoft.com/office/officeart/2018/2/layout/IconLabelList"/>
    <dgm:cxn modelId="{D0BC31B3-FB58-4796-BBD1-1D51B84EB944}" type="presParOf" srcId="{9BB2186B-2292-4452-9404-997041A2CB06}" destId="{CFEC8A14-DC4C-4082-8C0B-E6E438EAD29D}" srcOrd="6" destOrd="0" presId="urn:microsoft.com/office/officeart/2018/2/layout/IconLabelList"/>
    <dgm:cxn modelId="{74C290F4-7CB6-4B2C-9335-E653701E5305}" type="presParOf" srcId="{CFEC8A14-DC4C-4082-8C0B-E6E438EAD29D}" destId="{F6A4F3AF-773B-47F3-B5B7-2EE4BFFCFDC3}" srcOrd="0" destOrd="0" presId="urn:microsoft.com/office/officeart/2018/2/layout/IconLabelList"/>
    <dgm:cxn modelId="{037C506A-9314-4250-9065-7AA532941CDA}" type="presParOf" srcId="{CFEC8A14-DC4C-4082-8C0B-E6E438EAD29D}" destId="{E1842C43-7A60-4FC3-9689-1330A9606C14}" srcOrd="1" destOrd="0" presId="urn:microsoft.com/office/officeart/2018/2/layout/IconLabelList"/>
    <dgm:cxn modelId="{F5233ADB-B3F1-40B7-92C2-99F88163EADE}" type="presParOf" srcId="{CFEC8A14-DC4C-4082-8C0B-E6E438EAD29D}" destId="{6DC12956-76B0-4F3D-AF9A-734B0E29EDE3}" srcOrd="2" destOrd="0" presId="urn:microsoft.com/office/officeart/2018/2/layout/IconLabelList"/>
    <dgm:cxn modelId="{78B39571-D616-4443-8C3E-ECD9B9ADE687}" type="presParOf" srcId="{9BB2186B-2292-4452-9404-997041A2CB06}" destId="{9BF53865-3737-4910-9960-F9F5F61CC191}" srcOrd="7" destOrd="0" presId="urn:microsoft.com/office/officeart/2018/2/layout/IconLabelList"/>
    <dgm:cxn modelId="{41C5E85A-35A5-4908-822C-673C27B50F72}" type="presParOf" srcId="{9BB2186B-2292-4452-9404-997041A2CB06}" destId="{A06C8A69-D86D-406A-81A5-3E1D74F57FD4}" srcOrd="8" destOrd="0" presId="urn:microsoft.com/office/officeart/2018/2/layout/IconLabelList"/>
    <dgm:cxn modelId="{DE779A95-6E5D-41B2-A786-064FD5356248}" type="presParOf" srcId="{A06C8A69-D86D-406A-81A5-3E1D74F57FD4}" destId="{45414333-23FC-4C89-971F-8DC08C93ACAC}" srcOrd="0" destOrd="0" presId="urn:microsoft.com/office/officeart/2018/2/layout/IconLabelList"/>
    <dgm:cxn modelId="{0B9439BE-84CE-4491-97B3-8DD2005E0EF6}" type="presParOf" srcId="{A06C8A69-D86D-406A-81A5-3E1D74F57FD4}" destId="{EBAE8A1C-8F07-4EFA-8ACD-6B904EC3AA70}" srcOrd="1" destOrd="0" presId="urn:microsoft.com/office/officeart/2018/2/layout/IconLabelList"/>
    <dgm:cxn modelId="{66D1DDBA-A5B9-4B5E-A744-A1F1CA1AC4B3}" type="presParOf" srcId="{A06C8A69-D86D-406A-81A5-3E1D74F57FD4}" destId="{26709ED6-10A2-474F-9B48-1A0D731E68E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3FCB41-D9C0-4DF6-AA12-8C5746C31D55}" type="doc">
      <dgm:prSet loTypeId="urn:microsoft.com/office/officeart/2018/2/layout/IconLabelList" loCatId="icon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B17FF7F-AB6D-4DD7-8843-5620EFEF3B6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>
              <a:latin typeface="Quicksand" pitchFamily="2" charset="0"/>
              <a:cs typeface="Arial" panose="020B0604020202020204" pitchFamily="34" charset="0"/>
            </a:rPr>
            <a:t>Housing advice to prevent homelessness, evictions &amp; landlord disputes</a:t>
          </a:r>
          <a:endParaRPr lang="en-US" sz="1600" dirty="0">
            <a:latin typeface="Quicksand" pitchFamily="2" charset="0"/>
            <a:cs typeface="Arial" panose="020B0604020202020204" pitchFamily="34" charset="0"/>
          </a:endParaRPr>
        </a:p>
      </dgm:t>
    </dgm:pt>
    <dgm:pt modelId="{A7C915AA-9E7B-4C53-A343-FAB6296B7C44}" type="parTrans" cxnId="{48610778-4BB5-410A-91B8-35C78D1325E3}">
      <dgm:prSet/>
      <dgm:spPr/>
      <dgm:t>
        <a:bodyPr/>
        <a:lstStyle/>
        <a:p>
          <a:endParaRPr lang="en-US"/>
        </a:p>
      </dgm:t>
    </dgm:pt>
    <dgm:pt modelId="{31D09092-D641-444B-96B1-05154C4D6807}" type="sibTrans" cxnId="{48610778-4BB5-410A-91B8-35C78D1325E3}">
      <dgm:prSet/>
      <dgm:spPr/>
      <dgm:t>
        <a:bodyPr/>
        <a:lstStyle/>
        <a:p>
          <a:endParaRPr lang="en-US"/>
        </a:p>
      </dgm:t>
    </dgm:pt>
    <dgm:pt modelId="{C2B42151-2E90-4304-92FC-26F1F43D18F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latin typeface="Quicksand" pitchFamily="2" charset="0"/>
              <a:cs typeface="Arial" panose="020B0604020202020204" pitchFamily="34" charset="0"/>
            </a:rPr>
            <a:t>Emergency support – food parcels, grants for white goods, household essentials, rent deposits &amp; other grants</a:t>
          </a:r>
        </a:p>
      </dgm:t>
    </dgm:pt>
    <dgm:pt modelId="{CD5D0B57-5DFC-4BFD-8997-076816ACFA76}" type="parTrans" cxnId="{B2794736-9D5F-4BEE-B7C4-0028A4B044C8}">
      <dgm:prSet/>
      <dgm:spPr/>
      <dgm:t>
        <a:bodyPr/>
        <a:lstStyle/>
        <a:p>
          <a:endParaRPr lang="en-US"/>
        </a:p>
      </dgm:t>
    </dgm:pt>
    <dgm:pt modelId="{9FC71D53-1CEC-4BA1-99F5-EA78A1F95ABA}" type="sibTrans" cxnId="{B2794736-9D5F-4BEE-B7C4-0028A4B044C8}">
      <dgm:prSet/>
      <dgm:spPr/>
      <dgm:t>
        <a:bodyPr/>
        <a:lstStyle/>
        <a:p>
          <a:endParaRPr lang="en-US"/>
        </a:p>
      </dgm:t>
    </dgm:pt>
    <dgm:pt modelId="{4CB27A87-9CF5-49FC-AFF3-FA8AE084F32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>
              <a:latin typeface="Quicksand" pitchFamily="2" charset="0"/>
              <a:cs typeface="Arial" panose="020B0604020202020204" pitchFamily="34" charset="0"/>
            </a:rPr>
            <a:t>Benefits – maximising income, benefits claims &amp; appeals</a:t>
          </a:r>
          <a:endParaRPr lang="en-US" sz="1600" dirty="0">
            <a:latin typeface="Quicksand" pitchFamily="2" charset="0"/>
            <a:cs typeface="Arial" panose="020B0604020202020204" pitchFamily="34" charset="0"/>
          </a:endParaRPr>
        </a:p>
      </dgm:t>
    </dgm:pt>
    <dgm:pt modelId="{CB0A56CC-8AF5-44EB-BD60-18124B48C3C8}" type="parTrans" cxnId="{C388B308-FC1B-4A6A-805D-DDDDACA6F7F8}">
      <dgm:prSet/>
      <dgm:spPr/>
      <dgm:t>
        <a:bodyPr/>
        <a:lstStyle/>
        <a:p>
          <a:endParaRPr lang="en-US"/>
        </a:p>
      </dgm:t>
    </dgm:pt>
    <dgm:pt modelId="{E656514C-B4F4-419A-A0B3-1A1388CCB913}" type="sibTrans" cxnId="{C388B308-FC1B-4A6A-805D-DDDDACA6F7F8}">
      <dgm:prSet/>
      <dgm:spPr/>
      <dgm:t>
        <a:bodyPr/>
        <a:lstStyle/>
        <a:p>
          <a:endParaRPr lang="en-US"/>
        </a:p>
      </dgm:t>
    </dgm:pt>
    <dgm:pt modelId="{AD893FE8-9D42-47C7-9571-33C5ADADD46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>
              <a:latin typeface="Quicksand" pitchFamily="2" charset="0"/>
              <a:cs typeface="Arial" panose="020B0604020202020204" pitchFamily="34" charset="0"/>
            </a:rPr>
            <a:t>Money Advice – budgeting support</a:t>
          </a:r>
          <a:endParaRPr lang="en-US" sz="1600" dirty="0">
            <a:latin typeface="Quicksand" pitchFamily="2" charset="0"/>
            <a:cs typeface="Arial" panose="020B0604020202020204" pitchFamily="34" charset="0"/>
          </a:endParaRPr>
        </a:p>
      </dgm:t>
    </dgm:pt>
    <dgm:pt modelId="{0D11F949-4CF9-457D-AD5D-84FDDF6D564F}" type="parTrans" cxnId="{1D83C9D8-F9C7-40A7-93A5-FD2358EF074A}">
      <dgm:prSet/>
      <dgm:spPr/>
      <dgm:t>
        <a:bodyPr/>
        <a:lstStyle/>
        <a:p>
          <a:endParaRPr lang="en-US"/>
        </a:p>
      </dgm:t>
    </dgm:pt>
    <dgm:pt modelId="{808D7C65-027C-4850-9F65-51C153AAF794}" type="sibTrans" cxnId="{1D83C9D8-F9C7-40A7-93A5-FD2358EF074A}">
      <dgm:prSet/>
      <dgm:spPr/>
      <dgm:t>
        <a:bodyPr/>
        <a:lstStyle/>
        <a:p>
          <a:endParaRPr lang="en-US"/>
        </a:p>
      </dgm:t>
    </dgm:pt>
    <dgm:pt modelId="{C7F3889D-BD03-4D11-9357-37284FB0A14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>
              <a:latin typeface="Quicksand" pitchFamily="2" charset="0"/>
              <a:cs typeface="Arial" panose="020B0604020202020204" pitchFamily="34" charset="0"/>
            </a:rPr>
            <a:t>Debt Advice – access debt solutions e.g. breathing space, payment plans, debt relief orders </a:t>
          </a:r>
          <a:r>
            <a:rPr lang="en-GB" sz="1600">
              <a:latin typeface="Quicksand" pitchFamily="2" charset="0"/>
              <a:cs typeface="Arial" panose="020B0604020202020204" pitchFamily="34" charset="0"/>
            </a:rPr>
            <a:t>&amp; Bankruptcy </a:t>
          </a:r>
          <a:endParaRPr lang="en-US" sz="1600" dirty="0">
            <a:latin typeface="Quicksand" pitchFamily="2" charset="0"/>
            <a:cs typeface="Arial" panose="020B0604020202020204" pitchFamily="34" charset="0"/>
          </a:endParaRPr>
        </a:p>
      </dgm:t>
    </dgm:pt>
    <dgm:pt modelId="{F470CB47-7063-4BD8-86EB-E10ADECB7EDF}" type="parTrans" cxnId="{1011A763-35BB-471A-BD13-EAA8D43F39B2}">
      <dgm:prSet/>
      <dgm:spPr/>
      <dgm:t>
        <a:bodyPr/>
        <a:lstStyle/>
        <a:p>
          <a:endParaRPr lang="en-GB"/>
        </a:p>
      </dgm:t>
    </dgm:pt>
    <dgm:pt modelId="{9B5C2838-9555-4D48-AAE4-9C916BDF7EE9}" type="sibTrans" cxnId="{1011A763-35BB-471A-BD13-EAA8D43F39B2}">
      <dgm:prSet/>
      <dgm:spPr/>
      <dgm:t>
        <a:bodyPr/>
        <a:lstStyle/>
        <a:p>
          <a:endParaRPr lang="en-GB"/>
        </a:p>
      </dgm:t>
    </dgm:pt>
    <dgm:pt modelId="{9BB2186B-2292-4452-9404-997041A2CB06}" type="pres">
      <dgm:prSet presAssocID="{F33FCB41-D9C0-4DF6-AA12-8C5746C31D55}" presName="root" presStyleCnt="0">
        <dgm:presLayoutVars>
          <dgm:dir/>
          <dgm:resizeHandles val="exact"/>
        </dgm:presLayoutVars>
      </dgm:prSet>
      <dgm:spPr/>
    </dgm:pt>
    <dgm:pt modelId="{8411A39E-674C-466E-80BE-CFF302F5D72F}" type="pres">
      <dgm:prSet presAssocID="{EB17FF7F-AB6D-4DD7-8843-5620EFEF3B6A}" presName="compNode" presStyleCnt="0"/>
      <dgm:spPr/>
    </dgm:pt>
    <dgm:pt modelId="{4CD3FE23-C0BB-4F9D-A068-E035A8C3D2FC}" type="pres">
      <dgm:prSet presAssocID="{EB17FF7F-AB6D-4DD7-8843-5620EFEF3B6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F391887E-F520-40EF-B259-1FF24A42BDE4}" type="pres">
      <dgm:prSet presAssocID="{EB17FF7F-AB6D-4DD7-8843-5620EFEF3B6A}" presName="spaceRect" presStyleCnt="0"/>
      <dgm:spPr/>
    </dgm:pt>
    <dgm:pt modelId="{F58C9797-18FC-4FE1-9A32-6B9CD91E120A}" type="pres">
      <dgm:prSet presAssocID="{EB17FF7F-AB6D-4DD7-8843-5620EFEF3B6A}" presName="textRect" presStyleLbl="revTx" presStyleIdx="0" presStyleCnt="5">
        <dgm:presLayoutVars>
          <dgm:chMax val="1"/>
          <dgm:chPref val="1"/>
        </dgm:presLayoutVars>
      </dgm:prSet>
      <dgm:spPr/>
    </dgm:pt>
    <dgm:pt modelId="{546DC858-79CA-4473-BE98-F83E1104D066}" type="pres">
      <dgm:prSet presAssocID="{31D09092-D641-444B-96B1-05154C4D6807}" presName="sibTrans" presStyleCnt="0"/>
      <dgm:spPr/>
    </dgm:pt>
    <dgm:pt modelId="{3CE3C175-3B87-4C01-8AE8-272C1A35FA28}" type="pres">
      <dgm:prSet presAssocID="{C2B42151-2E90-4304-92FC-26F1F43D18FB}" presName="compNode" presStyleCnt="0"/>
      <dgm:spPr/>
    </dgm:pt>
    <dgm:pt modelId="{527FCA9A-DE7E-44C2-8BF6-4BA1B88936B9}" type="pres">
      <dgm:prSet presAssocID="{C2B42151-2E90-4304-92FC-26F1F43D18F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ren with solid fill"/>
        </a:ext>
      </dgm:extLst>
    </dgm:pt>
    <dgm:pt modelId="{6533C3C4-9201-4542-B3A3-40F186CDF0F0}" type="pres">
      <dgm:prSet presAssocID="{C2B42151-2E90-4304-92FC-26F1F43D18FB}" presName="spaceRect" presStyleCnt="0"/>
      <dgm:spPr/>
    </dgm:pt>
    <dgm:pt modelId="{2EE93653-5D3E-4F31-B20F-EEEABCD58D5C}" type="pres">
      <dgm:prSet presAssocID="{C2B42151-2E90-4304-92FC-26F1F43D18FB}" presName="textRect" presStyleLbl="revTx" presStyleIdx="1" presStyleCnt="5">
        <dgm:presLayoutVars>
          <dgm:chMax val="1"/>
          <dgm:chPref val="1"/>
        </dgm:presLayoutVars>
      </dgm:prSet>
      <dgm:spPr/>
    </dgm:pt>
    <dgm:pt modelId="{723456FD-5FFD-471F-BF4D-7E2CC351EFBD}" type="pres">
      <dgm:prSet presAssocID="{9FC71D53-1CEC-4BA1-99F5-EA78A1F95ABA}" presName="sibTrans" presStyleCnt="0"/>
      <dgm:spPr/>
    </dgm:pt>
    <dgm:pt modelId="{0A229842-940C-433D-AA58-5FC9EBDFCC8C}" type="pres">
      <dgm:prSet presAssocID="{4CB27A87-9CF5-49FC-AFF3-FA8AE084F324}" presName="compNode" presStyleCnt="0"/>
      <dgm:spPr/>
    </dgm:pt>
    <dgm:pt modelId="{27F76232-8D85-4133-8EA8-A15C2793ABEA}" type="pres">
      <dgm:prSet presAssocID="{4CB27A87-9CF5-49FC-AFF3-FA8AE084F32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 with solid fill"/>
        </a:ext>
      </dgm:extLst>
    </dgm:pt>
    <dgm:pt modelId="{3814DCB8-5C3D-4728-9C33-1B845FAEB531}" type="pres">
      <dgm:prSet presAssocID="{4CB27A87-9CF5-49FC-AFF3-FA8AE084F324}" presName="spaceRect" presStyleCnt="0"/>
      <dgm:spPr/>
    </dgm:pt>
    <dgm:pt modelId="{8B7B0D81-7FB9-4DA4-9F50-DEF67D744122}" type="pres">
      <dgm:prSet presAssocID="{4CB27A87-9CF5-49FC-AFF3-FA8AE084F324}" presName="textRect" presStyleLbl="revTx" presStyleIdx="2" presStyleCnt="5">
        <dgm:presLayoutVars>
          <dgm:chMax val="1"/>
          <dgm:chPref val="1"/>
        </dgm:presLayoutVars>
      </dgm:prSet>
      <dgm:spPr/>
    </dgm:pt>
    <dgm:pt modelId="{BFD7BA15-39C4-4F0F-B2E7-C304FABB77A3}" type="pres">
      <dgm:prSet presAssocID="{E656514C-B4F4-419A-A0B3-1A1388CCB913}" presName="sibTrans" presStyleCnt="0"/>
      <dgm:spPr/>
    </dgm:pt>
    <dgm:pt modelId="{CFEC8A14-DC4C-4082-8C0B-E6E438EAD29D}" type="pres">
      <dgm:prSet presAssocID="{AD893FE8-9D42-47C7-9571-33C5ADADD46D}" presName="compNode" presStyleCnt="0"/>
      <dgm:spPr/>
    </dgm:pt>
    <dgm:pt modelId="{F6A4F3AF-773B-47F3-B5B7-2EE4BFFCFDC3}" type="pres">
      <dgm:prSet presAssocID="{AD893FE8-9D42-47C7-9571-33C5ADADD46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llet with solid fill"/>
        </a:ext>
      </dgm:extLst>
    </dgm:pt>
    <dgm:pt modelId="{E1842C43-7A60-4FC3-9689-1330A9606C14}" type="pres">
      <dgm:prSet presAssocID="{AD893FE8-9D42-47C7-9571-33C5ADADD46D}" presName="spaceRect" presStyleCnt="0"/>
      <dgm:spPr/>
    </dgm:pt>
    <dgm:pt modelId="{6DC12956-76B0-4F3D-AF9A-734B0E29EDE3}" type="pres">
      <dgm:prSet presAssocID="{AD893FE8-9D42-47C7-9571-33C5ADADD46D}" presName="textRect" presStyleLbl="revTx" presStyleIdx="3" presStyleCnt="5">
        <dgm:presLayoutVars>
          <dgm:chMax val="1"/>
          <dgm:chPref val="1"/>
        </dgm:presLayoutVars>
      </dgm:prSet>
      <dgm:spPr/>
    </dgm:pt>
    <dgm:pt modelId="{9BF53865-3737-4910-9960-F9F5F61CC191}" type="pres">
      <dgm:prSet presAssocID="{808D7C65-027C-4850-9F65-51C153AAF794}" presName="sibTrans" presStyleCnt="0"/>
      <dgm:spPr/>
    </dgm:pt>
    <dgm:pt modelId="{A06C8A69-D86D-406A-81A5-3E1D74F57FD4}" type="pres">
      <dgm:prSet presAssocID="{C7F3889D-BD03-4D11-9357-37284FB0A147}" presName="compNode" presStyleCnt="0"/>
      <dgm:spPr/>
    </dgm:pt>
    <dgm:pt modelId="{45414333-23FC-4C89-971F-8DC08C93ACAC}" type="pres">
      <dgm:prSet presAssocID="{C7F3889D-BD03-4D11-9357-37284FB0A14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bt with solid fill"/>
        </a:ext>
      </dgm:extLst>
    </dgm:pt>
    <dgm:pt modelId="{EBAE8A1C-8F07-4EFA-8ACD-6B904EC3AA70}" type="pres">
      <dgm:prSet presAssocID="{C7F3889D-BD03-4D11-9357-37284FB0A147}" presName="spaceRect" presStyleCnt="0"/>
      <dgm:spPr/>
    </dgm:pt>
    <dgm:pt modelId="{26709ED6-10A2-474F-9B48-1A0D731E68EA}" type="pres">
      <dgm:prSet presAssocID="{C7F3889D-BD03-4D11-9357-37284FB0A147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C388B308-FC1B-4A6A-805D-DDDDACA6F7F8}" srcId="{F33FCB41-D9C0-4DF6-AA12-8C5746C31D55}" destId="{4CB27A87-9CF5-49FC-AFF3-FA8AE084F324}" srcOrd="2" destOrd="0" parTransId="{CB0A56CC-8AF5-44EB-BD60-18124B48C3C8}" sibTransId="{E656514C-B4F4-419A-A0B3-1A1388CCB913}"/>
    <dgm:cxn modelId="{FC92E50B-7903-4850-A3E0-6EDF8E9E14A7}" type="presOf" srcId="{AD893FE8-9D42-47C7-9571-33C5ADADD46D}" destId="{6DC12956-76B0-4F3D-AF9A-734B0E29EDE3}" srcOrd="0" destOrd="0" presId="urn:microsoft.com/office/officeart/2018/2/layout/IconLabelList"/>
    <dgm:cxn modelId="{04825E17-72EA-43C6-A9C9-703A9BD40A87}" type="presOf" srcId="{F33FCB41-D9C0-4DF6-AA12-8C5746C31D55}" destId="{9BB2186B-2292-4452-9404-997041A2CB06}" srcOrd="0" destOrd="0" presId="urn:microsoft.com/office/officeart/2018/2/layout/IconLabelList"/>
    <dgm:cxn modelId="{B2794736-9D5F-4BEE-B7C4-0028A4B044C8}" srcId="{F33FCB41-D9C0-4DF6-AA12-8C5746C31D55}" destId="{C2B42151-2E90-4304-92FC-26F1F43D18FB}" srcOrd="1" destOrd="0" parTransId="{CD5D0B57-5DFC-4BFD-8997-076816ACFA76}" sibTransId="{9FC71D53-1CEC-4BA1-99F5-EA78A1F95ABA}"/>
    <dgm:cxn modelId="{1011A763-35BB-471A-BD13-EAA8D43F39B2}" srcId="{F33FCB41-D9C0-4DF6-AA12-8C5746C31D55}" destId="{C7F3889D-BD03-4D11-9357-37284FB0A147}" srcOrd="4" destOrd="0" parTransId="{F470CB47-7063-4BD8-86EB-E10ADECB7EDF}" sibTransId="{9B5C2838-9555-4D48-AAE4-9C916BDF7EE9}"/>
    <dgm:cxn modelId="{48610778-4BB5-410A-91B8-35C78D1325E3}" srcId="{F33FCB41-D9C0-4DF6-AA12-8C5746C31D55}" destId="{EB17FF7F-AB6D-4DD7-8843-5620EFEF3B6A}" srcOrd="0" destOrd="0" parTransId="{A7C915AA-9E7B-4C53-A343-FAB6296B7C44}" sibTransId="{31D09092-D641-444B-96B1-05154C4D6807}"/>
    <dgm:cxn modelId="{1FC1BDB5-D748-4373-B55F-9E42ADD69A72}" type="presOf" srcId="{EB17FF7F-AB6D-4DD7-8843-5620EFEF3B6A}" destId="{F58C9797-18FC-4FE1-9A32-6B9CD91E120A}" srcOrd="0" destOrd="0" presId="urn:microsoft.com/office/officeart/2018/2/layout/IconLabelList"/>
    <dgm:cxn modelId="{1D83C9D8-F9C7-40A7-93A5-FD2358EF074A}" srcId="{F33FCB41-D9C0-4DF6-AA12-8C5746C31D55}" destId="{AD893FE8-9D42-47C7-9571-33C5ADADD46D}" srcOrd="3" destOrd="0" parTransId="{0D11F949-4CF9-457D-AD5D-84FDDF6D564F}" sibTransId="{808D7C65-027C-4850-9F65-51C153AAF794}"/>
    <dgm:cxn modelId="{25BDA8E0-79AB-4958-BB64-5CAD7E351FAF}" type="presOf" srcId="{4CB27A87-9CF5-49FC-AFF3-FA8AE084F324}" destId="{8B7B0D81-7FB9-4DA4-9F50-DEF67D744122}" srcOrd="0" destOrd="0" presId="urn:microsoft.com/office/officeart/2018/2/layout/IconLabelList"/>
    <dgm:cxn modelId="{C152D0E5-36AD-4AC0-8831-65FE2BAE19F7}" type="presOf" srcId="{C7F3889D-BD03-4D11-9357-37284FB0A147}" destId="{26709ED6-10A2-474F-9B48-1A0D731E68EA}" srcOrd="0" destOrd="0" presId="urn:microsoft.com/office/officeart/2018/2/layout/IconLabelList"/>
    <dgm:cxn modelId="{01E66EE8-3E3C-4E53-A8E1-0766B62847F3}" type="presOf" srcId="{C2B42151-2E90-4304-92FC-26F1F43D18FB}" destId="{2EE93653-5D3E-4F31-B20F-EEEABCD58D5C}" srcOrd="0" destOrd="0" presId="urn:microsoft.com/office/officeart/2018/2/layout/IconLabelList"/>
    <dgm:cxn modelId="{1DC736AA-AAAF-4952-9651-A6C8A9932B2A}" type="presParOf" srcId="{9BB2186B-2292-4452-9404-997041A2CB06}" destId="{8411A39E-674C-466E-80BE-CFF302F5D72F}" srcOrd="0" destOrd="0" presId="urn:microsoft.com/office/officeart/2018/2/layout/IconLabelList"/>
    <dgm:cxn modelId="{5F9184A8-412B-4735-AFDB-A4F98D3B9F65}" type="presParOf" srcId="{8411A39E-674C-466E-80BE-CFF302F5D72F}" destId="{4CD3FE23-C0BB-4F9D-A068-E035A8C3D2FC}" srcOrd="0" destOrd="0" presId="urn:microsoft.com/office/officeart/2018/2/layout/IconLabelList"/>
    <dgm:cxn modelId="{2512C014-315A-46A7-82F6-DCC0690572FA}" type="presParOf" srcId="{8411A39E-674C-466E-80BE-CFF302F5D72F}" destId="{F391887E-F520-40EF-B259-1FF24A42BDE4}" srcOrd="1" destOrd="0" presId="urn:microsoft.com/office/officeart/2018/2/layout/IconLabelList"/>
    <dgm:cxn modelId="{578D10B9-1BE3-4554-B03B-BA04221EC836}" type="presParOf" srcId="{8411A39E-674C-466E-80BE-CFF302F5D72F}" destId="{F58C9797-18FC-4FE1-9A32-6B9CD91E120A}" srcOrd="2" destOrd="0" presId="urn:microsoft.com/office/officeart/2018/2/layout/IconLabelList"/>
    <dgm:cxn modelId="{9C446FF7-8E72-45E3-82D4-93948E46D50C}" type="presParOf" srcId="{9BB2186B-2292-4452-9404-997041A2CB06}" destId="{546DC858-79CA-4473-BE98-F83E1104D066}" srcOrd="1" destOrd="0" presId="urn:microsoft.com/office/officeart/2018/2/layout/IconLabelList"/>
    <dgm:cxn modelId="{481290FE-4BF5-4411-92D7-523E8714B500}" type="presParOf" srcId="{9BB2186B-2292-4452-9404-997041A2CB06}" destId="{3CE3C175-3B87-4C01-8AE8-272C1A35FA28}" srcOrd="2" destOrd="0" presId="urn:microsoft.com/office/officeart/2018/2/layout/IconLabelList"/>
    <dgm:cxn modelId="{F9941B8F-C19A-4A5F-A7E3-02BFBC917468}" type="presParOf" srcId="{3CE3C175-3B87-4C01-8AE8-272C1A35FA28}" destId="{527FCA9A-DE7E-44C2-8BF6-4BA1B88936B9}" srcOrd="0" destOrd="0" presId="urn:microsoft.com/office/officeart/2018/2/layout/IconLabelList"/>
    <dgm:cxn modelId="{6CDD7D1D-441B-4429-9E3B-6E689DCB78FF}" type="presParOf" srcId="{3CE3C175-3B87-4C01-8AE8-272C1A35FA28}" destId="{6533C3C4-9201-4542-B3A3-40F186CDF0F0}" srcOrd="1" destOrd="0" presId="urn:microsoft.com/office/officeart/2018/2/layout/IconLabelList"/>
    <dgm:cxn modelId="{3ACC8098-59E9-4C48-960D-AE3F1312D275}" type="presParOf" srcId="{3CE3C175-3B87-4C01-8AE8-272C1A35FA28}" destId="{2EE93653-5D3E-4F31-B20F-EEEABCD58D5C}" srcOrd="2" destOrd="0" presId="urn:microsoft.com/office/officeart/2018/2/layout/IconLabelList"/>
    <dgm:cxn modelId="{EE8811E0-78F8-470E-AA5E-3A433F9F0AF6}" type="presParOf" srcId="{9BB2186B-2292-4452-9404-997041A2CB06}" destId="{723456FD-5FFD-471F-BF4D-7E2CC351EFBD}" srcOrd="3" destOrd="0" presId="urn:microsoft.com/office/officeart/2018/2/layout/IconLabelList"/>
    <dgm:cxn modelId="{B914E1EC-608F-4C36-986F-834B3472C937}" type="presParOf" srcId="{9BB2186B-2292-4452-9404-997041A2CB06}" destId="{0A229842-940C-433D-AA58-5FC9EBDFCC8C}" srcOrd="4" destOrd="0" presId="urn:microsoft.com/office/officeart/2018/2/layout/IconLabelList"/>
    <dgm:cxn modelId="{7B793F22-2CFB-48CC-BE02-6F7A51F13D42}" type="presParOf" srcId="{0A229842-940C-433D-AA58-5FC9EBDFCC8C}" destId="{27F76232-8D85-4133-8EA8-A15C2793ABEA}" srcOrd="0" destOrd="0" presId="urn:microsoft.com/office/officeart/2018/2/layout/IconLabelList"/>
    <dgm:cxn modelId="{5FBBD9D8-9674-4DA6-8D0C-4631BA7DDFEC}" type="presParOf" srcId="{0A229842-940C-433D-AA58-5FC9EBDFCC8C}" destId="{3814DCB8-5C3D-4728-9C33-1B845FAEB531}" srcOrd="1" destOrd="0" presId="urn:microsoft.com/office/officeart/2018/2/layout/IconLabelList"/>
    <dgm:cxn modelId="{81600BC4-CF12-42BD-BE58-DC9842FFC60F}" type="presParOf" srcId="{0A229842-940C-433D-AA58-5FC9EBDFCC8C}" destId="{8B7B0D81-7FB9-4DA4-9F50-DEF67D744122}" srcOrd="2" destOrd="0" presId="urn:microsoft.com/office/officeart/2018/2/layout/IconLabelList"/>
    <dgm:cxn modelId="{54257C22-C0D5-4A77-AD9D-5EA33A6BB471}" type="presParOf" srcId="{9BB2186B-2292-4452-9404-997041A2CB06}" destId="{BFD7BA15-39C4-4F0F-B2E7-C304FABB77A3}" srcOrd="5" destOrd="0" presId="urn:microsoft.com/office/officeart/2018/2/layout/IconLabelList"/>
    <dgm:cxn modelId="{D0BC31B3-FB58-4796-BBD1-1D51B84EB944}" type="presParOf" srcId="{9BB2186B-2292-4452-9404-997041A2CB06}" destId="{CFEC8A14-DC4C-4082-8C0B-E6E438EAD29D}" srcOrd="6" destOrd="0" presId="urn:microsoft.com/office/officeart/2018/2/layout/IconLabelList"/>
    <dgm:cxn modelId="{74C290F4-7CB6-4B2C-9335-E653701E5305}" type="presParOf" srcId="{CFEC8A14-DC4C-4082-8C0B-E6E438EAD29D}" destId="{F6A4F3AF-773B-47F3-B5B7-2EE4BFFCFDC3}" srcOrd="0" destOrd="0" presId="urn:microsoft.com/office/officeart/2018/2/layout/IconLabelList"/>
    <dgm:cxn modelId="{037C506A-9314-4250-9065-7AA532941CDA}" type="presParOf" srcId="{CFEC8A14-DC4C-4082-8C0B-E6E438EAD29D}" destId="{E1842C43-7A60-4FC3-9689-1330A9606C14}" srcOrd="1" destOrd="0" presId="urn:microsoft.com/office/officeart/2018/2/layout/IconLabelList"/>
    <dgm:cxn modelId="{F5233ADB-B3F1-40B7-92C2-99F88163EADE}" type="presParOf" srcId="{CFEC8A14-DC4C-4082-8C0B-E6E438EAD29D}" destId="{6DC12956-76B0-4F3D-AF9A-734B0E29EDE3}" srcOrd="2" destOrd="0" presId="urn:microsoft.com/office/officeart/2018/2/layout/IconLabelList"/>
    <dgm:cxn modelId="{78B39571-D616-4443-8C3E-ECD9B9ADE687}" type="presParOf" srcId="{9BB2186B-2292-4452-9404-997041A2CB06}" destId="{9BF53865-3737-4910-9960-F9F5F61CC191}" srcOrd="7" destOrd="0" presId="urn:microsoft.com/office/officeart/2018/2/layout/IconLabelList"/>
    <dgm:cxn modelId="{41C5E85A-35A5-4908-822C-673C27B50F72}" type="presParOf" srcId="{9BB2186B-2292-4452-9404-997041A2CB06}" destId="{A06C8A69-D86D-406A-81A5-3E1D74F57FD4}" srcOrd="8" destOrd="0" presId="urn:microsoft.com/office/officeart/2018/2/layout/IconLabelList"/>
    <dgm:cxn modelId="{DE779A95-6E5D-41B2-A786-064FD5356248}" type="presParOf" srcId="{A06C8A69-D86D-406A-81A5-3E1D74F57FD4}" destId="{45414333-23FC-4C89-971F-8DC08C93ACAC}" srcOrd="0" destOrd="0" presId="urn:microsoft.com/office/officeart/2018/2/layout/IconLabelList"/>
    <dgm:cxn modelId="{0B9439BE-84CE-4491-97B3-8DD2005E0EF6}" type="presParOf" srcId="{A06C8A69-D86D-406A-81A5-3E1D74F57FD4}" destId="{EBAE8A1C-8F07-4EFA-8ACD-6B904EC3AA70}" srcOrd="1" destOrd="0" presId="urn:microsoft.com/office/officeart/2018/2/layout/IconLabelList"/>
    <dgm:cxn modelId="{66D1DDBA-A5B9-4B5E-A744-A1F1CA1AC4B3}" type="presParOf" srcId="{A06C8A69-D86D-406A-81A5-3E1D74F57FD4}" destId="{26709ED6-10A2-474F-9B48-1A0D731E68E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6E0894-48F8-4D86-9045-F1226FF36F20}" type="doc">
      <dgm:prSet loTypeId="urn:microsoft.com/office/officeart/2005/8/layout/default" loCatId="list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02E4362C-FA7E-40DE-B292-FDDF2E182B4C}">
      <dgm:prSet custT="1"/>
      <dgm:spPr>
        <a:gradFill rotWithShape="0">
          <a:gsLst>
            <a:gs pos="0">
              <a:srgbClr val="AAB855"/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GB" sz="1200" b="1" dirty="0">
              <a:latin typeface="Quicksand" pitchFamily="2" charset="0"/>
              <a:cs typeface="Arial" panose="020B0604020202020204" pitchFamily="34" charset="0"/>
            </a:rPr>
            <a:t>Prevention is better than cure!:</a:t>
          </a:r>
          <a:br>
            <a:rPr lang="en-GB" sz="1200" b="1" dirty="0">
              <a:latin typeface="Quicksand" pitchFamily="2" charset="0"/>
              <a:cs typeface="Arial" panose="020B0604020202020204" pitchFamily="34" charset="0"/>
            </a:rPr>
          </a:br>
          <a:r>
            <a:rPr lang="en-GB" sz="1200" b="1" dirty="0">
              <a:latin typeface="Quicksand" pitchFamily="2" charset="0"/>
              <a:cs typeface="Arial" panose="020B0604020202020204" pitchFamily="34" charset="0"/>
            </a:rPr>
            <a:t>pre-tenancy training, mentoring &amp; upskilling of frontline workers</a:t>
          </a:r>
          <a:endParaRPr lang="en-US" sz="1200" b="1" dirty="0">
            <a:latin typeface="Quicksand" pitchFamily="2" charset="0"/>
            <a:cs typeface="Arial" panose="020B0604020202020204" pitchFamily="34" charset="0"/>
          </a:endParaRPr>
        </a:p>
      </dgm:t>
    </dgm:pt>
    <dgm:pt modelId="{EF21FCBC-0222-400D-B328-AE3A97A99739}" type="parTrans" cxnId="{98616704-E98E-45CC-B667-49D45E0BBA46}">
      <dgm:prSet/>
      <dgm:spPr/>
      <dgm:t>
        <a:bodyPr/>
        <a:lstStyle/>
        <a:p>
          <a:endParaRPr lang="en-US"/>
        </a:p>
      </dgm:t>
    </dgm:pt>
    <dgm:pt modelId="{D33379BC-3CD1-4A4B-A99C-861A04DBAF18}" type="sibTrans" cxnId="{98616704-E98E-45CC-B667-49D45E0BBA46}">
      <dgm:prSet/>
      <dgm:spPr/>
      <dgm:t>
        <a:bodyPr/>
        <a:lstStyle/>
        <a:p>
          <a:endParaRPr lang="en-US"/>
        </a:p>
      </dgm:t>
    </dgm:pt>
    <dgm:pt modelId="{4CC486E1-4DFA-4D73-9362-21E4F9FB2298}">
      <dgm:prSet custT="1"/>
      <dgm:spPr/>
      <dgm:t>
        <a:bodyPr/>
        <a:lstStyle/>
        <a:p>
          <a:r>
            <a:rPr lang="en-GB" sz="1200" b="1" dirty="0">
              <a:latin typeface="Quicksand" pitchFamily="2" charset="0"/>
              <a:cs typeface="Arial" panose="020B0604020202020204" pitchFamily="34" charset="0"/>
            </a:rPr>
            <a:t>A Service For All: </a:t>
          </a:r>
          <a:br>
            <a:rPr lang="en-GB" sz="1200" b="1" dirty="0">
              <a:latin typeface="Quicksand" pitchFamily="2" charset="0"/>
              <a:cs typeface="Arial" panose="020B0604020202020204" pitchFamily="34" charset="0"/>
            </a:rPr>
          </a:br>
          <a:r>
            <a:rPr lang="en-GB" sz="1200" b="1" dirty="0">
              <a:latin typeface="Quicksand" pitchFamily="2" charset="0"/>
              <a:cs typeface="Arial" panose="020B0604020202020204" pitchFamily="34" charset="0"/>
            </a:rPr>
            <a:t>No-one is excluded</a:t>
          </a:r>
          <a:endParaRPr lang="en-US" sz="1200" b="1" dirty="0">
            <a:latin typeface="Quicksand" pitchFamily="2" charset="0"/>
            <a:cs typeface="Arial" panose="020B0604020202020204" pitchFamily="34" charset="0"/>
          </a:endParaRPr>
        </a:p>
      </dgm:t>
    </dgm:pt>
    <dgm:pt modelId="{71EC45F9-0E36-4EDC-A6A8-DF46174CE543}" type="parTrans" cxnId="{B562FA6F-86CB-48E5-B7C4-8EEEF96568E5}">
      <dgm:prSet/>
      <dgm:spPr/>
      <dgm:t>
        <a:bodyPr/>
        <a:lstStyle/>
        <a:p>
          <a:endParaRPr lang="en-US"/>
        </a:p>
      </dgm:t>
    </dgm:pt>
    <dgm:pt modelId="{539879C2-A6ED-4058-B346-CCD52ABEAE4E}" type="sibTrans" cxnId="{B562FA6F-86CB-48E5-B7C4-8EEEF96568E5}">
      <dgm:prSet/>
      <dgm:spPr/>
      <dgm:t>
        <a:bodyPr/>
        <a:lstStyle/>
        <a:p>
          <a:endParaRPr lang="en-US"/>
        </a:p>
      </dgm:t>
    </dgm:pt>
    <dgm:pt modelId="{B026A40D-2BC7-4FBD-863B-BD3B8D95A5A6}">
      <dgm:prSet custT="1"/>
      <dgm:spPr/>
      <dgm:t>
        <a:bodyPr/>
        <a:lstStyle/>
        <a:p>
          <a:r>
            <a:rPr lang="en-GB" sz="1200" b="1" dirty="0">
              <a:latin typeface="Quicksand" pitchFamily="2" charset="0"/>
              <a:cs typeface="Arial" panose="020B0604020202020204" pitchFamily="34" charset="0"/>
            </a:rPr>
            <a:t>Successfully working with the most vulnerable, disadvantaged &amp; excluded people who have often never engaged successfully with services before</a:t>
          </a:r>
          <a:endParaRPr lang="en-US" sz="1200" b="1" dirty="0">
            <a:latin typeface="Quicksand" pitchFamily="2" charset="0"/>
            <a:cs typeface="Arial" panose="020B0604020202020204" pitchFamily="34" charset="0"/>
          </a:endParaRPr>
        </a:p>
      </dgm:t>
    </dgm:pt>
    <dgm:pt modelId="{91F69D59-3288-42B6-8C1E-F044401D4C3C}" type="parTrans" cxnId="{79729D4B-F56A-49D3-B4F4-3FEDE110F3DC}">
      <dgm:prSet/>
      <dgm:spPr/>
      <dgm:t>
        <a:bodyPr/>
        <a:lstStyle/>
        <a:p>
          <a:endParaRPr lang="en-US"/>
        </a:p>
      </dgm:t>
    </dgm:pt>
    <dgm:pt modelId="{569157D2-40C8-4DA6-BC47-B4CA42837317}" type="sibTrans" cxnId="{79729D4B-F56A-49D3-B4F4-3FEDE110F3DC}">
      <dgm:prSet/>
      <dgm:spPr/>
      <dgm:t>
        <a:bodyPr/>
        <a:lstStyle/>
        <a:p>
          <a:endParaRPr lang="en-US"/>
        </a:p>
      </dgm:t>
    </dgm:pt>
    <dgm:pt modelId="{BB6EE1F6-F88B-4A8D-A0EF-1F5F73EA1ADE}">
      <dgm:prSet custT="1"/>
      <dgm:spPr/>
      <dgm:t>
        <a:bodyPr/>
        <a:lstStyle/>
        <a:p>
          <a:r>
            <a:rPr lang="en-US" sz="1200" b="1" dirty="0">
              <a:latin typeface="Quicksand" pitchFamily="2" charset="0"/>
              <a:cs typeface="Arial" panose="020B0604020202020204" pitchFamily="34" charset="0"/>
            </a:rPr>
            <a:t>Tackling root causes: Solid foundation work not papering over the cracks</a:t>
          </a:r>
        </a:p>
      </dgm:t>
    </dgm:pt>
    <dgm:pt modelId="{B45E077C-0DC3-4A18-88D5-A4E75B575E62}" type="parTrans" cxnId="{69E02F79-9F0E-4A9C-AB41-D8DF69311218}">
      <dgm:prSet/>
      <dgm:spPr/>
      <dgm:t>
        <a:bodyPr/>
        <a:lstStyle/>
        <a:p>
          <a:endParaRPr lang="en-US"/>
        </a:p>
      </dgm:t>
    </dgm:pt>
    <dgm:pt modelId="{0F60C845-9A0D-4DFE-AC96-47534301866F}" type="sibTrans" cxnId="{69E02F79-9F0E-4A9C-AB41-D8DF69311218}">
      <dgm:prSet/>
      <dgm:spPr/>
      <dgm:t>
        <a:bodyPr/>
        <a:lstStyle/>
        <a:p>
          <a:endParaRPr lang="en-US"/>
        </a:p>
      </dgm:t>
    </dgm:pt>
    <dgm:pt modelId="{431CF5BE-5321-4647-9C36-0A6560B312EE}">
      <dgm:prSet custT="1"/>
      <dgm:spPr/>
      <dgm:t>
        <a:bodyPr/>
        <a:lstStyle/>
        <a:p>
          <a:r>
            <a:rPr lang="en-GB" sz="1200" b="1" dirty="0">
              <a:latin typeface="Quicksand" pitchFamily="2" charset="0"/>
              <a:cs typeface="Arial" panose="020B0604020202020204" pitchFamily="34" charset="0"/>
            </a:rPr>
            <a:t>Truly holistic service: Service users fully supported for all needs</a:t>
          </a:r>
          <a:endParaRPr lang="en-US" sz="1200" b="1" dirty="0">
            <a:latin typeface="Quicksand" pitchFamily="2" charset="0"/>
            <a:cs typeface="Arial" panose="020B0604020202020204" pitchFamily="34" charset="0"/>
          </a:endParaRPr>
        </a:p>
      </dgm:t>
    </dgm:pt>
    <dgm:pt modelId="{89669D53-A965-4DBA-A8E8-44C8566E0465}" type="parTrans" cxnId="{3721DF04-2548-4C8A-A0DE-80C8766BCB1D}">
      <dgm:prSet/>
      <dgm:spPr/>
      <dgm:t>
        <a:bodyPr/>
        <a:lstStyle/>
        <a:p>
          <a:endParaRPr lang="en-US"/>
        </a:p>
      </dgm:t>
    </dgm:pt>
    <dgm:pt modelId="{6A1D60E2-4CBD-4573-BBFA-AC1E796E8D26}" type="sibTrans" cxnId="{3721DF04-2548-4C8A-A0DE-80C8766BCB1D}">
      <dgm:prSet/>
      <dgm:spPr/>
      <dgm:t>
        <a:bodyPr/>
        <a:lstStyle/>
        <a:p>
          <a:endParaRPr lang="en-US"/>
        </a:p>
      </dgm:t>
    </dgm:pt>
    <dgm:pt modelId="{21B6D90D-DF8D-492B-8328-501F15E7EB42}">
      <dgm:prSet custT="1"/>
      <dgm:spPr/>
      <dgm:t>
        <a:bodyPr/>
        <a:lstStyle/>
        <a:p>
          <a:r>
            <a:rPr lang="en-GB" sz="1200" b="1" dirty="0">
              <a:latin typeface="Quicksand" pitchFamily="2" charset="0"/>
              <a:cs typeface="Arial" panose="020B0604020202020204" pitchFamily="34" charset="0"/>
            </a:rPr>
            <a:t>Flexible &amp; easy access for service users </a:t>
          </a:r>
        </a:p>
        <a:p>
          <a:r>
            <a:rPr lang="en-GB" sz="1200" b="1" dirty="0">
              <a:latin typeface="Quicksand" pitchFamily="2" charset="0"/>
              <a:cs typeface="Arial" panose="020B0604020202020204" pitchFamily="34" charset="0"/>
            </a:rPr>
            <a:t>Weekend &amp; Evening appointments</a:t>
          </a:r>
          <a:endParaRPr lang="en-US" sz="1200" b="1" dirty="0">
            <a:latin typeface="Quicksand" pitchFamily="2" charset="0"/>
            <a:cs typeface="Arial" panose="020B0604020202020204" pitchFamily="34" charset="0"/>
          </a:endParaRPr>
        </a:p>
      </dgm:t>
    </dgm:pt>
    <dgm:pt modelId="{6B75BA03-2B4E-4D09-92A9-CCED1E640E6D}" type="parTrans" cxnId="{6FBB607B-6A5D-4954-8CE0-D97C4F61B75E}">
      <dgm:prSet/>
      <dgm:spPr/>
      <dgm:t>
        <a:bodyPr/>
        <a:lstStyle/>
        <a:p>
          <a:endParaRPr lang="en-US"/>
        </a:p>
      </dgm:t>
    </dgm:pt>
    <dgm:pt modelId="{4CAE3BF2-A93B-4911-9619-06AC930C1299}" type="sibTrans" cxnId="{6FBB607B-6A5D-4954-8CE0-D97C4F61B75E}">
      <dgm:prSet/>
      <dgm:spPr/>
      <dgm:t>
        <a:bodyPr/>
        <a:lstStyle/>
        <a:p>
          <a:endParaRPr lang="en-US"/>
        </a:p>
      </dgm:t>
    </dgm:pt>
    <dgm:pt modelId="{5851D9E3-9D6E-4A3D-A71E-939603B4A37F}">
      <dgm:prSet custT="1"/>
      <dgm:spPr/>
      <dgm:t>
        <a:bodyPr/>
        <a:lstStyle/>
        <a:p>
          <a:r>
            <a:rPr lang="en-GB" sz="1200" b="1" dirty="0">
              <a:latin typeface="Quicksand" pitchFamily="2" charset="0"/>
              <a:cs typeface="Arial" panose="020B0604020202020204" pitchFamily="34" charset="0"/>
            </a:rPr>
            <a:t>Strong on following-up with clients: </a:t>
          </a:r>
          <a:br>
            <a:rPr lang="en-GB" sz="1200" b="1" dirty="0">
              <a:latin typeface="Quicksand" pitchFamily="2" charset="0"/>
              <a:cs typeface="Arial" panose="020B0604020202020204" pitchFamily="34" charset="0"/>
            </a:rPr>
          </a:br>
          <a:r>
            <a:rPr lang="en-GB" sz="1200" b="1" dirty="0">
              <a:latin typeface="Quicksand" pitchFamily="2" charset="0"/>
              <a:cs typeface="Arial" panose="020B0604020202020204" pitchFamily="34" charset="0"/>
            </a:rPr>
            <a:t>3, 6 month &amp; 1 year+ intervals</a:t>
          </a:r>
          <a:endParaRPr lang="en-US" sz="1200" b="1" dirty="0">
            <a:latin typeface="Quicksand" pitchFamily="2" charset="0"/>
            <a:cs typeface="Arial" panose="020B0604020202020204" pitchFamily="34" charset="0"/>
          </a:endParaRPr>
        </a:p>
      </dgm:t>
    </dgm:pt>
    <dgm:pt modelId="{107AFE12-3AE0-481A-B469-CB1FF5BFD79A}" type="parTrans" cxnId="{285DF329-70D1-45AF-B6CB-9EAADE13E63C}">
      <dgm:prSet/>
      <dgm:spPr/>
      <dgm:t>
        <a:bodyPr/>
        <a:lstStyle/>
        <a:p>
          <a:endParaRPr lang="en-US"/>
        </a:p>
      </dgm:t>
    </dgm:pt>
    <dgm:pt modelId="{36B7E510-0E4B-42D6-A5D1-88FB639AB61E}" type="sibTrans" cxnId="{285DF329-70D1-45AF-B6CB-9EAADE13E63C}">
      <dgm:prSet/>
      <dgm:spPr/>
      <dgm:t>
        <a:bodyPr/>
        <a:lstStyle/>
        <a:p>
          <a:endParaRPr lang="en-US"/>
        </a:p>
      </dgm:t>
    </dgm:pt>
    <dgm:pt modelId="{F239BCF7-62ED-4998-BD01-9247109CEC94}">
      <dgm:prSet custT="1"/>
      <dgm:spPr/>
      <dgm:t>
        <a:bodyPr/>
        <a:lstStyle/>
        <a:p>
          <a:r>
            <a:rPr lang="en-GB" sz="1200" b="1" dirty="0">
              <a:latin typeface="Quicksand" pitchFamily="2" charset="0"/>
              <a:cs typeface="Arial" panose="020B0604020202020204" pitchFamily="34" charset="0"/>
            </a:rPr>
            <a:t>Empowerment of people</a:t>
          </a:r>
          <a:endParaRPr lang="en-US" sz="1200" b="1" dirty="0">
            <a:latin typeface="Quicksand" pitchFamily="2" charset="0"/>
            <a:cs typeface="Arial" panose="020B0604020202020204" pitchFamily="34" charset="0"/>
          </a:endParaRPr>
        </a:p>
      </dgm:t>
    </dgm:pt>
    <dgm:pt modelId="{FC21AE17-585C-4FA9-8AD3-B0A38560B122}" type="parTrans" cxnId="{48DEF873-0AF5-4C08-A836-C68F7B6D94F3}">
      <dgm:prSet/>
      <dgm:spPr/>
      <dgm:t>
        <a:bodyPr/>
        <a:lstStyle/>
        <a:p>
          <a:endParaRPr lang="en-US"/>
        </a:p>
      </dgm:t>
    </dgm:pt>
    <dgm:pt modelId="{777AF639-BD60-4FC4-A24A-E72EA9628CAD}" type="sibTrans" cxnId="{48DEF873-0AF5-4C08-A836-C68F7B6D94F3}">
      <dgm:prSet/>
      <dgm:spPr/>
      <dgm:t>
        <a:bodyPr/>
        <a:lstStyle/>
        <a:p>
          <a:endParaRPr lang="en-US"/>
        </a:p>
      </dgm:t>
    </dgm:pt>
    <dgm:pt modelId="{8BDD2C46-9B82-4CF5-AB41-EAB9BEF7C519}">
      <dgm:prSet custT="1"/>
      <dgm:spPr/>
      <dgm:t>
        <a:bodyPr/>
        <a:lstStyle/>
        <a:p>
          <a:r>
            <a:rPr lang="en-GB" sz="1200" b="1" dirty="0">
              <a:latin typeface="Quicksand" pitchFamily="2" charset="0"/>
              <a:cs typeface="Arial" panose="020B0604020202020204" pitchFamily="34" charset="0"/>
            </a:rPr>
            <a:t>Contact within 48 working hours</a:t>
          </a:r>
          <a:endParaRPr lang="en-US" sz="1200" b="1" dirty="0">
            <a:latin typeface="Quicksand" pitchFamily="2" charset="0"/>
            <a:cs typeface="Arial" panose="020B0604020202020204" pitchFamily="34" charset="0"/>
          </a:endParaRPr>
        </a:p>
      </dgm:t>
    </dgm:pt>
    <dgm:pt modelId="{B2B245EB-7B47-40CF-BE24-D4291B57C034}" type="parTrans" cxnId="{72185B37-A12D-4A9B-A3BA-C860208DBE95}">
      <dgm:prSet/>
      <dgm:spPr/>
      <dgm:t>
        <a:bodyPr/>
        <a:lstStyle/>
        <a:p>
          <a:endParaRPr lang="en-US"/>
        </a:p>
      </dgm:t>
    </dgm:pt>
    <dgm:pt modelId="{74E2BCF7-7AAD-470C-9B0E-C8D2021AA14D}" type="sibTrans" cxnId="{72185B37-A12D-4A9B-A3BA-C860208DBE95}">
      <dgm:prSet/>
      <dgm:spPr/>
      <dgm:t>
        <a:bodyPr/>
        <a:lstStyle/>
        <a:p>
          <a:endParaRPr lang="en-US"/>
        </a:p>
      </dgm:t>
    </dgm:pt>
    <dgm:pt modelId="{4D32AD4E-C092-4D85-B969-D34915149C32}">
      <dgm:prSet custT="1"/>
      <dgm:spPr/>
      <dgm:t>
        <a:bodyPr/>
        <a:lstStyle/>
        <a:p>
          <a:r>
            <a:rPr lang="en-US" sz="1200" b="1" dirty="0">
              <a:latin typeface="Quicksand" pitchFamily="2" charset="0"/>
              <a:cs typeface="Arial" panose="020B0604020202020204" pitchFamily="34" charset="0"/>
            </a:rPr>
            <a:t>Collaborative approach e.g., Crisis Cafes</a:t>
          </a:r>
        </a:p>
      </dgm:t>
    </dgm:pt>
    <dgm:pt modelId="{156FA791-87FE-479E-ADB4-A60DD8434F5A}" type="parTrans" cxnId="{3095BA68-DC0A-4151-B5C3-83C76BE9B1B5}">
      <dgm:prSet/>
      <dgm:spPr/>
      <dgm:t>
        <a:bodyPr/>
        <a:lstStyle/>
        <a:p>
          <a:endParaRPr lang="en-US"/>
        </a:p>
      </dgm:t>
    </dgm:pt>
    <dgm:pt modelId="{FE1CC92E-5392-460E-9047-C444DA2E4262}" type="sibTrans" cxnId="{3095BA68-DC0A-4151-B5C3-83C76BE9B1B5}">
      <dgm:prSet/>
      <dgm:spPr/>
      <dgm:t>
        <a:bodyPr/>
        <a:lstStyle/>
        <a:p>
          <a:endParaRPr lang="en-US"/>
        </a:p>
      </dgm:t>
    </dgm:pt>
    <dgm:pt modelId="{91B90A62-4924-43B0-B9DB-98949F2131D0}">
      <dgm:prSet custT="1"/>
      <dgm:spPr/>
      <dgm:t>
        <a:bodyPr/>
        <a:lstStyle/>
        <a:p>
          <a:r>
            <a:rPr lang="en-GB" sz="1200" b="1" dirty="0">
              <a:latin typeface="Quicksand" pitchFamily="2" charset="0"/>
              <a:cs typeface="Arial" panose="020B0604020202020204" pitchFamily="34" charset="0"/>
            </a:rPr>
            <a:t>Transformational Impact: </a:t>
          </a:r>
          <a:br>
            <a:rPr lang="en-GB" sz="1200" b="1" dirty="0">
              <a:latin typeface="Quicksand" pitchFamily="2" charset="0"/>
              <a:cs typeface="Arial" panose="020B0604020202020204" pitchFamily="34" charset="0"/>
            </a:rPr>
          </a:br>
          <a:r>
            <a:rPr lang="en-GB" sz="1200" b="1" dirty="0">
              <a:latin typeface="Quicksand" pitchFamily="2" charset="0"/>
              <a:cs typeface="Arial" panose="020B0604020202020204" pitchFamily="34" charset="0"/>
            </a:rPr>
            <a:t>Changing Peoples Lives</a:t>
          </a:r>
          <a:endParaRPr lang="en-US" sz="1200" b="1" dirty="0">
            <a:latin typeface="Quicksand" pitchFamily="2" charset="0"/>
            <a:cs typeface="Arial" panose="020B0604020202020204" pitchFamily="34" charset="0"/>
          </a:endParaRPr>
        </a:p>
      </dgm:t>
    </dgm:pt>
    <dgm:pt modelId="{0E4E4638-B0DC-4602-92A9-B133B2C3E261}" type="parTrans" cxnId="{DE53CF4C-AB56-4935-8F3F-C50A4765675A}">
      <dgm:prSet/>
      <dgm:spPr/>
      <dgm:t>
        <a:bodyPr/>
        <a:lstStyle/>
        <a:p>
          <a:endParaRPr lang="en-US"/>
        </a:p>
      </dgm:t>
    </dgm:pt>
    <dgm:pt modelId="{02E45DE4-286E-458E-8126-57C23F4866C3}" type="sibTrans" cxnId="{DE53CF4C-AB56-4935-8F3F-C50A4765675A}">
      <dgm:prSet/>
      <dgm:spPr/>
      <dgm:t>
        <a:bodyPr/>
        <a:lstStyle/>
        <a:p>
          <a:endParaRPr lang="en-US"/>
        </a:p>
      </dgm:t>
    </dgm:pt>
    <dgm:pt modelId="{B2C3F0A4-CC60-42E4-B207-165637731418}">
      <dgm:prSet custT="1"/>
      <dgm:spPr/>
      <dgm:t>
        <a:bodyPr/>
        <a:lstStyle/>
        <a:p>
          <a:r>
            <a:rPr lang="en-US" sz="1200" b="1" dirty="0">
              <a:latin typeface="Quicksand" pitchFamily="2" charset="0"/>
              <a:cs typeface="Arial" panose="020B0604020202020204" pitchFamily="34" charset="0"/>
            </a:rPr>
            <a:t>Quality Assured </a:t>
          </a:r>
          <a:br>
            <a:rPr lang="en-US" sz="1200" b="1" dirty="0">
              <a:latin typeface="Quicksand" pitchFamily="2" charset="0"/>
              <a:cs typeface="Arial" panose="020B0604020202020204" pitchFamily="34" charset="0"/>
            </a:rPr>
          </a:br>
          <a:r>
            <a:rPr lang="en-US" sz="1200" b="1" dirty="0">
              <a:latin typeface="Quicksand" pitchFamily="2" charset="0"/>
              <a:cs typeface="Arial" panose="020B0604020202020204" pitchFamily="34" charset="0"/>
            </a:rPr>
            <a:t> AQS Quality Mark achieved</a:t>
          </a:r>
        </a:p>
      </dgm:t>
    </dgm:pt>
    <dgm:pt modelId="{E696A3FD-6A2E-4BAA-A5E1-F0AB012A3C90}" type="parTrans" cxnId="{9E0727CA-01C6-4219-9B4A-1EDFDA37B7B3}">
      <dgm:prSet/>
      <dgm:spPr/>
      <dgm:t>
        <a:bodyPr/>
        <a:lstStyle/>
        <a:p>
          <a:endParaRPr lang="en-US"/>
        </a:p>
      </dgm:t>
    </dgm:pt>
    <dgm:pt modelId="{D07D018B-0CCE-4EB0-B739-B23AB07181B2}" type="sibTrans" cxnId="{9E0727CA-01C6-4219-9B4A-1EDFDA37B7B3}">
      <dgm:prSet/>
      <dgm:spPr/>
      <dgm:t>
        <a:bodyPr/>
        <a:lstStyle/>
        <a:p>
          <a:endParaRPr lang="en-US"/>
        </a:p>
      </dgm:t>
    </dgm:pt>
    <dgm:pt modelId="{ED3B5136-A40A-4F47-8512-7631850CA2E0}" type="pres">
      <dgm:prSet presAssocID="{746E0894-48F8-4D86-9045-F1226FF36F20}" presName="diagram" presStyleCnt="0">
        <dgm:presLayoutVars>
          <dgm:dir/>
          <dgm:resizeHandles val="exact"/>
        </dgm:presLayoutVars>
      </dgm:prSet>
      <dgm:spPr/>
    </dgm:pt>
    <dgm:pt modelId="{CCFD5801-F00F-4717-8173-AC961C2ED12D}" type="pres">
      <dgm:prSet presAssocID="{02E4362C-FA7E-40DE-B292-FDDF2E182B4C}" presName="node" presStyleLbl="node1" presStyleIdx="0" presStyleCnt="12">
        <dgm:presLayoutVars>
          <dgm:bulletEnabled val="1"/>
        </dgm:presLayoutVars>
      </dgm:prSet>
      <dgm:spPr/>
    </dgm:pt>
    <dgm:pt modelId="{96E3C0B8-2ACC-4485-8835-78168ADE2BEC}" type="pres">
      <dgm:prSet presAssocID="{D33379BC-3CD1-4A4B-A99C-861A04DBAF18}" presName="sibTrans" presStyleCnt="0"/>
      <dgm:spPr/>
    </dgm:pt>
    <dgm:pt modelId="{FEE8D3CF-9A98-4CF4-9D4A-981D96F46424}" type="pres">
      <dgm:prSet presAssocID="{4CC486E1-4DFA-4D73-9362-21E4F9FB2298}" presName="node" presStyleLbl="node1" presStyleIdx="1" presStyleCnt="12">
        <dgm:presLayoutVars>
          <dgm:bulletEnabled val="1"/>
        </dgm:presLayoutVars>
      </dgm:prSet>
      <dgm:spPr/>
    </dgm:pt>
    <dgm:pt modelId="{435BB64B-267D-4112-96AC-D0F99AA5C222}" type="pres">
      <dgm:prSet presAssocID="{539879C2-A6ED-4058-B346-CCD52ABEAE4E}" presName="sibTrans" presStyleCnt="0"/>
      <dgm:spPr/>
    </dgm:pt>
    <dgm:pt modelId="{A224C519-F43E-4D21-B4B0-D39803729D21}" type="pres">
      <dgm:prSet presAssocID="{B026A40D-2BC7-4FBD-863B-BD3B8D95A5A6}" presName="node" presStyleLbl="node1" presStyleIdx="2" presStyleCnt="12">
        <dgm:presLayoutVars>
          <dgm:bulletEnabled val="1"/>
        </dgm:presLayoutVars>
      </dgm:prSet>
      <dgm:spPr/>
    </dgm:pt>
    <dgm:pt modelId="{C1A5F72E-6440-487A-B681-8C8CB1A589B3}" type="pres">
      <dgm:prSet presAssocID="{569157D2-40C8-4DA6-BC47-B4CA42837317}" presName="sibTrans" presStyleCnt="0"/>
      <dgm:spPr/>
    </dgm:pt>
    <dgm:pt modelId="{6590876B-D91A-45CF-9CB8-024D1B70DC34}" type="pres">
      <dgm:prSet presAssocID="{BB6EE1F6-F88B-4A8D-A0EF-1F5F73EA1ADE}" presName="node" presStyleLbl="node1" presStyleIdx="3" presStyleCnt="12">
        <dgm:presLayoutVars>
          <dgm:bulletEnabled val="1"/>
        </dgm:presLayoutVars>
      </dgm:prSet>
      <dgm:spPr/>
    </dgm:pt>
    <dgm:pt modelId="{AA5D8527-5C05-4DC5-A53A-FB85EFB265D6}" type="pres">
      <dgm:prSet presAssocID="{0F60C845-9A0D-4DFE-AC96-47534301866F}" presName="sibTrans" presStyleCnt="0"/>
      <dgm:spPr/>
    </dgm:pt>
    <dgm:pt modelId="{6ECFA2B4-84B7-4749-937D-7520922545F4}" type="pres">
      <dgm:prSet presAssocID="{431CF5BE-5321-4647-9C36-0A6560B312EE}" presName="node" presStyleLbl="node1" presStyleIdx="4" presStyleCnt="12">
        <dgm:presLayoutVars>
          <dgm:bulletEnabled val="1"/>
        </dgm:presLayoutVars>
      </dgm:prSet>
      <dgm:spPr/>
    </dgm:pt>
    <dgm:pt modelId="{8678AD13-EEB7-4424-B2B9-9A3B20E1FD87}" type="pres">
      <dgm:prSet presAssocID="{6A1D60E2-4CBD-4573-BBFA-AC1E796E8D26}" presName="sibTrans" presStyleCnt="0"/>
      <dgm:spPr/>
    </dgm:pt>
    <dgm:pt modelId="{87763ADF-E146-4AC9-A9EB-1E5DA72F8AB4}" type="pres">
      <dgm:prSet presAssocID="{21B6D90D-DF8D-492B-8328-501F15E7EB42}" presName="node" presStyleLbl="node1" presStyleIdx="5" presStyleCnt="12">
        <dgm:presLayoutVars>
          <dgm:bulletEnabled val="1"/>
        </dgm:presLayoutVars>
      </dgm:prSet>
      <dgm:spPr/>
    </dgm:pt>
    <dgm:pt modelId="{2D8744F8-74A5-41ED-80AE-275B4CB73E67}" type="pres">
      <dgm:prSet presAssocID="{4CAE3BF2-A93B-4911-9619-06AC930C1299}" presName="sibTrans" presStyleCnt="0"/>
      <dgm:spPr/>
    </dgm:pt>
    <dgm:pt modelId="{12CD6E63-FFD0-4A7A-BB4E-D1B8A069DC91}" type="pres">
      <dgm:prSet presAssocID="{5851D9E3-9D6E-4A3D-A71E-939603B4A37F}" presName="node" presStyleLbl="node1" presStyleIdx="6" presStyleCnt="12">
        <dgm:presLayoutVars>
          <dgm:bulletEnabled val="1"/>
        </dgm:presLayoutVars>
      </dgm:prSet>
      <dgm:spPr/>
    </dgm:pt>
    <dgm:pt modelId="{36CC9017-3BA9-4136-B91E-E7F04EFA256D}" type="pres">
      <dgm:prSet presAssocID="{36B7E510-0E4B-42D6-A5D1-88FB639AB61E}" presName="sibTrans" presStyleCnt="0"/>
      <dgm:spPr/>
    </dgm:pt>
    <dgm:pt modelId="{5254033F-7CA6-4738-BCEA-E1C3410FF99E}" type="pres">
      <dgm:prSet presAssocID="{F239BCF7-62ED-4998-BD01-9247109CEC94}" presName="node" presStyleLbl="node1" presStyleIdx="7" presStyleCnt="12">
        <dgm:presLayoutVars>
          <dgm:bulletEnabled val="1"/>
        </dgm:presLayoutVars>
      </dgm:prSet>
      <dgm:spPr/>
    </dgm:pt>
    <dgm:pt modelId="{234A82E2-344E-4552-923A-0FF26DE327DC}" type="pres">
      <dgm:prSet presAssocID="{777AF639-BD60-4FC4-A24A-E72EA9628CAD}" presName="sibTrans" presStyleCnt="0"/>
      <dgm:spPr/>
    </dgm:pt>
    <dgm:pt modelId="{044E07BC-075B-46E7-9CA9-DB0EC875653C}" type="pres">
      <dgm:prSet presAssocID="{8BDD2C46-9B82-4CF5-AB41-EAB9BEF7C519}" presName="node" presStyleLbl="node1" presStyleIdx="8" presStyleCnt="12">
        <dgm:presLayoutVars>
          <dgm:bulletEnabled val="1"/>
        </dgm:presLayoutVars>
      </dgm:prSet>
      <dgm:spPr/>
    </dgm:pt>
    <dgm:pt modelId="{D9D0D3D0-D439-4EB2-ACAD-C9027491DA15}" type="pres">
      <dgm:prSet presAssocID="{74E2BCF7-7AAD-470C-9B0E-C8D2021AA14D}" presName="sibTrans" presStyleCnt="0"/>
      <dgm:spPr/>
    </dgm:pt>
    <dgm:pt modelId="{9170ABCC-C384-479C-9249-D0091A8294FB}" type="pres">
      <dgm:prSet presAssocID="{4D32AD4E-C092-4D85-B969-D34915149C32}" presName="node" presStyleLbl="node1" presStyleIdx="9" presStyleCnt="12">
        <dgm:presLayoutVars>
          <dgm:bulletEnabled val="1"/>
        </dgm:presLayoutVars>
      </dgm:prSet>
      <dgm:spPr/>
    </dgm:pt>
    <dgm:pt modelId="{E1FF5F79-4E5E-42B2-A8FF-8EAE7190C444}" type="pres">
      <dgm:prSet presAssocID="{FE1CC92E-5392-460E-9047-C444DA2E4262}" presName="sibTrans" presStyleCnt="0"/>
      <dgm:spPr/>
    </dgm:pt>
    <dgm:pt modelId="{3BDF4B42-60EE-48F7-94E5-E3424DF29009}" type="pres">
      <dgm:prSet presAssocID="{91B90A62-4924-43B0-B9DB-98949F2131D0}" presName="node" presStyleLbl="node1" presStyleIdx="10" presStyleCnt="12">
        <dgm:presLayoutVars>
          <dgm:bulletEnabled val="1"/>
        </dgm:presLayoutVars>
      </dgm:prSet>
      <dgm:spPr/>
    </dgm:pt>
    <dgm:pt modelId="{829EE236-4674-4073-A299-73F61ED341A6}" type="pres">
      <dgm:prSet presAssocID="{02E45DE4-286E-458E-8126-57C23F4866C3}" presName="sibTrans" presStyleCnt="0"/>
      <dgm:spPr/>
    </dgm:pt>
    <dgm:pt modelId="{280B89F3-E050-45EC-B234-0BC3727778E1}" type="pres">
      <dgm:prSet presAssocID="{B2C3F0A4-CC60-42E4-B207-165637731418}" presName="node" presStyleLbl="node1" presStyleIdx="11" presStyleCnt="12">
        <dgm:presLayoutVars>
          <dgm:bulletEnabled val="1"/>
        </dgm:presLayoutVars>
      </dgm:prSet>
      <dgm:spPr/>
    </dgm:pt>
  </dgm:ptLst>
  <dgm:cxnLst>
    <dgm:cxn modelId="{98616704-E98E-45CC-B667-49D45E0BBA46}" srcId="{746E0894-48F8-4D86-9045-F1226FF36F20}" destId="{02E4362C-FA7E-40DE-B292-FDDF2E182B4C}" srcOrd="0" destOrd="0" parTransId="{EF21FCBC-0222-400D-B328-AE3A97A99739}" sibTransId="{D33379BC-3CD1-4A4B-A99C-861A04DBAF18}"/>
    <dgm:cxn modelId="{3721DF04-2548-4C8A-A0DE-80C8766BCB1D}" srcId="{746E0894-48F8-4D86-9045-F1226FF36F20}" destId="{431CF5BE-5321-4647-9C36-0A6560B312EE}" srcOrd="4" destOrd="0" parTransId="{89669D53-A965-4DBA-A8E8-44C8566E0465}" sibTransId="{6A1D60E2-4CBD-4573-BBFA-AC1E796E8D26}"/>
    <dgm:cxn modelId="{7690A21F-CB02-4641-B469-3FD54515B9B7}" type="presOf" srcId="{B026A40D-2BC7-4FBD-863B-BD3B8D95A5A6}" destId="{A224C519-F43E-4D21-B4B0-D39803729D21}" srcOrd="0" destOrd="0" presId="urn:microsoft.com/office/officeart/2005/8/layout/default"/>
    <dgm:cxn modelId="{361AD421-F191-486F-A82E-65F56CD7D14E}" type="presOf" srcId="{02E4362C-FA7E-40DE-B292-FDDF2E182B4C}" destId="{CCFD5801-F00F-4717-8173-AC961C2ED12D}" srcOrd="0" destOrd="0" presId="urn:microsoft.com/office/officeart/2005/8/layout/default"/>
    <dgm:cxn modelId="{285DF329-70D1-45AF-B6CB-9EAADE13E63C}" srcId="{746E0894-48F8-4D86-9045-F1226FF36F20}" destId="{5851D9E3-9D6E-4A3D-A71E-939603B4A37F}" srcOrd="6" destOrd="0" parTransId="{107AFE12-3AE0-481A-B469-CB1FF5BFD79A}" sibTransId="{36B7E510-0E4B-42D6-A5D1-88FB639AB61E}"/>
    <dgm:cxn modelId="{7751602E-855E-45BB-866D-359C80E436B1}" type="presOf" srcId="{F239BCF7-62ED-4998-BD01-9247109CEC94}" destId="{5254033F-7CA6-4738-BCEA-E1C3410FF99E}" srcOrd="0" destOrd="0" presId="urn:microsoft.com/office/officeart/2005/8/layout/default"/>
    <dgm:cxn modelId="{72185B37-A12D-4A9B-A3BA-C860208DBE95}" srcId="{746E0894-48F8-4D86-9045-F1226FF36F20}" destId="{8BDD2C46-9B82-4CF5-AB41-EAB9BEF7C519}" srcOrd="8" destOrd="0" parTransId="{B2B245EB-7B47-40CF-BE24-D4291B57C034}" sibTransId="{74E2BCF7-7AAD-470C-9B0E-C8D2021AA14D}"/>
    <dgm:cxn modelId="{CE971D5F-E41A-46C0-AFC3-A5E7D528A822}" type="presOf" srcId="{8BDD2C46-9B82-4CF5-AB41-EAB9BEF7C519}" destId="{044E07BC-075B-46E7-9CA9-DB0EC875653C}" srcOrd="0" destOrd="0" presId="urn:microsoft.com/office/officeart/2005/8/layout/default"/>
    <dgm:cxn modelId="{31C22364-A263-45E6-821F-0E01CBEF6DA6}" type="presOf" srcId="{91B90A62-4924-43B0-B9DB-98949F2131D0}" destId="{3BDF4B42-60EE-48F7-94E5-E3424DF29009}" srcOrd="0" destOrd="0" presId="urn:microsoft.com/office/officeart/2005/8/layout/default"/>
    <dgm:cxn modelId="{3095BA68-DC0A-4151-B5C3-83C76BE9B1B5}" srcId="{746E0894-48F8-4D86-9045-F1226FF36F20}" destId="{4D32AD4E-C092-4D85-B969-D34915149C32}" srcOrd="9" destOrd="0" parTransId="{156FA791-87FE-479E-ADB4-A60DD8434F5A}" sibTransId="{FE1CC92E-5392-460E-9047-C444DA2E4262}"/>
    <dgm:cxn modelId="{62ED314B-8F65-41B6-8071-0DB61759C7FC}" type="presOf" srcId="{BB6EE1F6-F88B-4A8D-A0EF-1F5F73EA1ADE}" destId="{6590876B-D91A-45CF-9CB8-024D1B70DC34}" srcOrd="0" destOrd="0" presId="urn:microsoft.com/office/officeart/2005/8/layout/default"/>
    <dgm:cxn modelId="{79729D4B-F56A-49D3-B4F4-3FEDE110F3DC}" srcId="{746E0894-48F8-4D86-9045-F1226FF36F20}" destId="{B026A40D-2BC7-4FBD-863B-BD3B8D95A5A6}" srcOrd="2" destOrd="0" parTransId="{91F69D59-3288-42B6-8C1E-F044401D4C3C}" sibTransId="{569157D2-40C8-4DA6-BC47-B4CA42837317}"/>
    <dgm:cxn modelId="{DE53CF4C-AB56-4935-8F3F-C50A4765675A}" srcId="{746E0894-48F8-4D86-9045-F1226FF36F20}" destId="{91B90A62-4924-43B0-B9DB-98949F2131D0}" srcOrd="10" destOrd="0" parTransId="{0E4E4638-B0DC-4602-92A9-B133B2C3E261}" sibTransId="{02E45DE4-286E-458E-8126-57C23F4866C3}"/>
    <dgm:cxn modelId="{454D184D-1C25-4B2E-B0DF-B66A58C6889E}" type="presOf" srcId="{4CC486E1-4DFA-4D73-9362-21E4F9FB2298}" destId="{FEE8D3CF-9A98-4CF4-9D4A-981D96F46424}" srcOrd="0" destOrd="0" presId="urn:microsoft.com/office/officeart/2005/8/layout/default"/>
    <dgm:cxn modelId="{B562FA6F-86CB-48E5-B7C4-8EEEF96568E5}" srcId="{746E0894-48F8-4D86-9045-F1226FF36F20}" destId="{4CC486E1-4DFA-4D73-9362-21E4F9FB2298}" srcOrd="1" destOrd="0" parTransId="{71EC45F9-0E36-4EDC-A6A8-DF46174CE543}" sibTransId="{539879C2-A6ED-4058-B346-CCD52ABEAE4E}"/>
    <dgm:cxn modelId="{48DEF873-0AF5-4C08-A836-C68F7B6D94F3}" srcId="{746E0894-48F8-4D86-9045-F1226FF36F20}" destId="{F239BCF7-62ED-4998-BD01-9247109CEC94}" srcOrd="7" destOrd="0" parTransId="{FC21AE17-585C-4FA9-8AD3-B0A38560B122}" sibTransId="{777AF639-BD60-4FC4-A24A-E72EA9628CAD}"/>
    <dgm:cxn modelId="{69E02F79-9F0E-4A9C-AB41-D8DF69311218}" srcId="{746E0894-48F8-4D86-9045-F1226FF36F20}" destId="{BB6EE1F6-F88B-4A8D-A0EF-1F5F73EA1ADE}" srcOrd="3" destOrd="0" parTransId="{B45E077C-0DC3-4A18-88D5-A4E75B575E62}" sibTransId="{0F60C845-9A0D-4DFE-AC96-47534301866F}"/>
    <dgm:cxn modelId="{6FBB607B-6A5D-4954-8CE0-D97C4F61B75E}" srcId="{746E0894-48F8-4D86-9045-F1226FF36F20}" destId="{21B6D90D-DF8D-492B-8328-501F15E7EB42}" srcOrd="5" destOrd="0" parTransId="{6B75BA03-2B4E-4D09-92A9-CCED1E640E6D}" sibTransId="{4CAE3BF2-A93B-4911-9619-06AC930C1299}"/>
    <dgm:cxn modelId="{E997A87B-AC9A-48CD-BD17-8B9ADC2D3D9C}" type="presOf" srcId="{5851D9E3-9D6E-4A3D-A71E-939603B4A37F}" destId="{12CD6E63-FFD0-4A7A-BB4E-D1B8A069DC91}" srcOrd="0" destOrd="0" presId="urn:microsoft.com/office/officeart/2005/8/layout/default"/>
    <dgm:cxn modelId="{3A23CCC5-1C17-41DF-962B-04695CD7B4C4}" type="presOf" srcId="{4D32AD4E-C092-4D85-B969-D34915149C32}" destId="{9170ABCC-C384-479C-9249-D0091A8294FB}" srcOrd="0" destOrd="0" presId="urn:microsoft.com/office/officeart/2005/8/layout/default"/>
    <dgm:cxn modelId="{9E0727CA-01C6-4219-9B4A-1EDFDA37B7B3}" srcId="{746E0894-48F8-4D86-9045-F1226FF36F20}" destId="{B2C3F0A4-CC60-42E4-B207-165637731418}" srcOrd="11" destOrd="0" parTransId="{E696A3FD-6A2E-4BAA-A5E1-F0AB012A3C90}" sibTransId="{D07D018B-0CCE-4EB0-B739-B23AB07181B2}"/>
    <dgm:cxn modelId="{FF08FCCD-C644-4563-B7D5-878F6D9C0672}" type="presOf" srcId="{B2C3F0A4-CC60-42E4-B207-165637731418}" destId="{280B89F3-E050-45EC-B234-0BC3727778E1}" srcOrd="0" destOrd="0" presId="urn:microsoft.com/office/officeart/2005/8/layout/default"/>
    <dgm:cxn modelId="{A3E775D8-439D-4887-8485-871F49138204}" type="presOf" srcId="{21B6D90D-DF8D-492B-8328-501F15E7EB42}" destId="{87763ADF-E146-4AC9-A9EB-1E5DA72F8AB4}" srcOrd="0" destOrd="0" presId="urn:microsoft.com/office/officeart/2005/8/layout/default"/>
    <dgm:cxn modelId="{1B2B67EC-D92A-4370-A49C-8B00C78CC0FE}" type="presOf" srcId="{746E0894-48F8-4D86-9045-F1226FF36F20}" destId="{ED3B5136-A40A-4F47-8512-7631850CA2E0}" srcOrd="0" destOrd="0" presId="urn:microsoft.com/office/officeart/2005/8/layout/default"/>
    <dgm:cxn modelId="{CDAD0DF5-C80B-4254-8835-C79914F383EC}" type="presOf" srcId="{431CF5BE-5321-4647-9C36-0A6560B312EE}" destId="{6ECFA2B4-84B7-4749-937D-7520922545F4}" srcOrd="0" destOrd="0" presId="urn:microsoft.com/office/officeart/2005/8/layout/default"/>
    <dgm:cxn modelId="{3597ED06-F75B-48C2-BFDE-89C9587DA951}" type="presParOf" srcId="{ED3B5136-A40A-4F47-8512-7631850CA2E0}" destId="{CCFD5801-F00F-4717-8173-AC961C2ED12D}" srcOrd="0" destOrd="0" presId="urn:microsoft.com/office/officeart/2005/8/layout/default"/>
    <dgm:cxn modelId="{8E5FF0BE-BAC1-49AF-88B5-0E5711F89955}" type="presParOf" srcId="{ED3B5136-A40A-4F47-8512-7631850CA2E0}" destId="{96E3C0B8-2ACC-4485-8835-78168ADE2BEC}" srcOrd="1" destOrd="0" presId="urn:microsoft.com/office/officeart/2005/8/layout/default"/>
    <dgm:cxn modelId="{B5C8BE61-BA02-44B5-9CBC-91F9808BBC61}" type="presParOf" srcId="{ED3B5136-A40A-4F47-8512-7631850CA2E0}" destId="{FEE8D3CF-9A98-4CF4-9D4A-981D96F46424}" srcOrd="2" destOrd="0" presId="urn:microsoft.com/office/officeart/2005/8/layout/default"/>
    <dgm:cxn modelId="{6BBFE64D-E0F2-4EE2-8886-1EE6E27D4F15}" type="presParOf" srcId="{ED3B5136-A40A-4F47-8512-7631850CA2E0}" destId="{435BB64B-267D-4112-96AC-D0F99AA5C222}" srcOrd="3" destOrd="0" presId="urn:microsoft.com/office/officeart/2005/8/layout/default"/>
    <dgm:cxn modelId="{6EAEFA14-B0D1-4F98-A661-FF36CFA721A9}" type="presParOf" srcId="{ED3B5136-A40A-4F47-8512-7631850CA2E0}" destId="{A224C519-F43E-4D21-B4B0-D39803729D21}" srcOrd="4" destOrd="0" presId="urn:microsoft.com/office/officeart/2005/8/layout/default"/>
    <dgm:cxn modelId="{6C1A2F1C-AB54-4C4E-9176-9CC73D968AB7}" type="presParOf" srcId="{ED3B5136-A40A-4F47-8512-7631850CA2E0}" destId="{C1A5F72E-6440-487A-B681-8C8CB1A589B3}" srcOrd="5" destOrd="0" presId="urn:microsoft.com/office/officeart/2005/8/layout/default"/>
    <dgm:cxn modelId="{0EB0E986-4EA3-4F81-9634-D5C09AD0019B}" type="presParOf" srcId="{ED3B5136-A40A-4F47-8512-7631850CA2E0}" destId="{6590876B-D91A-45CF-9CB8-024D1B70DC34}" srcOrd="6" destOrd="0" presId="urn:microsoft.com/office/officeart/2005/8/layout/default"/>
    <dgm:cxn modelId="{770E558B-A06E-48C5-A26C-164DB0EF6F28}" type="presParOf" srcId="{ED3B5136-A40A-4F47-8512-7631850CA2E0}" destId="{AA5D8527-5C05-4DC5-A53A-FB85EFB265D6}" srcOrd="7" destOrd="0" presId="urn:microsoft.com/office/officeart/2005/8/layout/default"/>
    <dgm:cxn modelId="{A252F943-8479-4843-AE31-2EB2DF3FC3D9}" type="presParOf" srcId="{ED3B5136-A40A-4F47-8512-7631850CA2E0}" destId="{6ECFA2B4-84B7-4749-937D-7520922545F4}" srcOrd="8" destOrd="0" presId="urn:microsoft.com/office/officeart/2005/8/layout/default"/>
    <dgm:cxn modelId="{51C7F7A9-21B5-461A-9F03-6301D9C25A1A}" type="presParOf" srcId="{ED3B5136-A40A-4F47-8512-7631850CA2E0}" destId="{8678AD13-EEB7-4424-B2B9-9A3B20E1FD87}" srcOrd="9" destOrd="0" presId="urn:microsoft.com/office/officeart/2005/8/layout/default"/>
    <dgm:cxn modelId="{B597B5E9-ED12-43A5-9193-585AC45FF16D}" type="presParOf" srcId="{ED3B5136-A40A-4F47-8512-7631850CA2E0}" destId="{87763ADF-E146-4AC9-A9EB-1E5DA72F8AB4}" srcOrd="10" destOrd="0" presId="urn:microsoft.com/office/officeart/2005/8/layout/default"/>
    <dgm:cxn modelId="{3053373B-B548-4455-885A-6ED37AF4E7AF}" type="presParOf" srcId="{ED3B5136-A40A-4F47-8512-7631850CA2E0}" destId="{2D8744F8-74A5-41ED-80AE-275B4CB73E67}" srcOrd="11" destOrd="0" presId="urn:microsoft.com/office/officeart/2005/8/layout/default"/>
    <dgm:cxn modelId="{5D576D7B-C939-46F0-B0E5-CFB8CABC5F92}" type="presParOf" srcId="{ED3B5136-A40A-4F47-8512-7631850CA2E0}" destId="{12CD6E63-FFD0-4A7A-BB4E-D1B8A069DC91}" srcOrd="12" destOrd="0" presId="urn:microsoft.com/office/officeart/2005/8/layout/default"/>
    <dgm:cxn modelId="{E5565216-B7B1-4E6C-B482-B6A29F010133}" type="presParOf" srcId="{ED3B5136-A40A-4F47-8512-7631850CA2E0}" destId="{36CC9017-3BA9-4136-B91E-E7F04EFA256D}" srcOrd="13" destOrd="0" presId="urn:microsoft.com/office/officeart/2005/8/layout/default"/>
    <dgm:cxn modelId="{831C4C4A-1845-4C90-8B48-28947B8438BA}" type="presParOf" srcId="{ED3B5136-A40A-4F47-8512-7631850CA2E0}" destId="{5254033F-7CA6-4738-BCEA-E1C3410FF99E}" srcOrd="14" destOrd="0" presId="urn:microsoft.com/office/officeart/2005/8/layout/default"/>
    <dgm:cxn modelId="{AA31E817-9375-4FFF-95AD-88C1148D408D}" type="presParOf" srcId="{ED3B5136-A40A-4F47-8512-7631850CA2E0}" destId="{234A82E2-344E-4552-923A-0FF26DE327DC}" srcOrd="15" destOrd="0" presId="urn:microsoft.com/office/officeart/2005/8/layout/default"/>
    <dgm:cxn modelId="{7839A002-EF42-4773-9A6A-F9B1E18AEBE7}" type="presParOf" srcId="{ED3B5136-A40A-4F47-8512-7631850CA2E0}" destId="{044E07BC-075B-46E7-9CA9-DB0EC875653C}" srcOrd="16" destOrd="0" presId="urn:microsoft.com/office/officeart/2005/8/layout/default"/>
    <dgm:cxn modelId="{6FB39B29-1A23-4CD8-A5BE-7A21F44B6F3D}" type="presParOf" srcId="{ED3B5136-A40A-4F47-8512-7631850CA2E0}" destId="{D9D0D3D0-D439-4EB2-ACAD-C9027491DA15}" srcOrd="17" destOrd="0" presId="urn:microsoft.com/office/officeart/2005/8/layout/default"/>
    <dgm:cxn modelId="{E80786CE-7A0A-43FB-BF17-FA46B3B7D23B}" type="presParOf" srcId="{ED3B5136-A40A-4F47-8512-7631850CA2E0}" destId="{9170ABCC-C384-479C-9249-D0091A8294FB}" srcOrd="18" destOrd="0" presId="urn:microsoft.com/office/officeart/2005/8/layout/default"/>
    <dgm:cxn modelId="{0EC75E88-C2DB-43A7-95AB-96A52D6BEA05}" type="presParOf" srcId="{ED3B5136-A40A-4F47-8512-7631850CA2E0}" destId="{E1FF5F79-4E5E-42B2-A8FF-8EAE7190C444}" srcOrd="19" destOrd="0" presId="urn:microsoft.com/office/officeart/2005/8/layout/default"/>
    <dgm:cxn modelId="{CBEF1EBA-E325-4D7E-8B52-C2B987535580}" type="presParOf" srcId="{ED3B5136-A40A-4F47-8512-7631850CA2E0}" destId="{3BDF4B42-60EE-48F7-94E5-E3424DF29009}" srcOrd="20" destOrd="0" presId="urn:microsoft.com/office/officeart/2005/8/layout/default"/>
    <dgm:cxn modelId="{BB31A4B7-0F7F-4B0F-8A6B-45C6F61B99EE}" type="presParOf" srcId="{ED3B5136-A40A-4F47-8512-7631850CA2E0}" destId="{829EE236-4674-4073-A299-73F61ED341A6}" srcOrd="21" destOrd="0" presId="urn:microsoft.com/office/officeart/2005/8/layout/default"/>
    <dgm:cxn modelId="{B5EC4D6F-1B86-4971-9AD4-E2C199356EA4}" type="presParOf" srcId="{ED3B5136-A40A-4F47-8512-7631850CA2E0}" destId="{280B89F3-E050-45EC-B234-0BC3727778E1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3FE23-C0BB-4F9D-A068-E035A8C3D2FC}">
      <dsp:nvSpPr>
        <dsp:cNvPr id="0" name=""/>
        <dsp:cNvSpPr/>
      </dsp:nvSpPr>
      <dsp:spPr>
        <a:xfrm>
          <a:off x="433385" y="450421"/>
          <a:ext cx="704003" cy="7040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C9797-18FC-4FE1-9A32-6B9CD91E120A}">
      <dsp:nvSpPr>
        <dsp:cNvPr id="0" name=""/>
        <dsp:cNvSpPr/>
      </dsp:nvSpPr>
      <dsp:spPr>
        <a:xfrm>
          <a:off x="124531" y="1542744"/>
          <a:ext cx="1564453" cy="2652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Quicksand" pitchFamily="2" charset="0"/>
              <a:cs typeface="Arial" panose="020B0604020202020204" pitchFamily="34" charset="0"/>
            </a:rPr>
            <a:t>We can accommodate</a:t>
          </a:r>
          <a:br>
            <a:rPr lang="en-GB" sz="1600" kern="1200" dirty="0">
              <a:latin typeface="Quicksand" pitchFamily="2" charset="0"/>
              <a:cs typeface="Arial" panose="020B0604020202020204" pitchFamily="34" charset="0"/>
            </a:rPr>
          </a:br>
          <a:r>
            <a:rPr lang="en-GB" sz="1600" kern="1200" dirty="0">
              <a:latin typeface="Quicksand" pitchFamily="2" charset="0"/>
              <a:cs typeface="Arial" panose="020B0604020202020204" pitchFamily="34" charset="0"/>
            </a:rPr>
            <a:t> 38 individuals at any one time in supported accommodation across 9 locations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Quicksand" pitchFamily="2" charset="0"/>
              <a:cs typeface="Arial" panose="020B0604020202020204" pitchFamily="34" charset="0"/>
            </a:rPr>
            <a:t>Plus 6 flats for those with complex needs</a:t>
          </a:r>
        </a:p>
      </dsp:txBody>
      <dsp:txXfrm>
        <a:off x="124531" y="1542744"/>
        <a:ext cx="1564453" cy="2652372"/>
      </dsp:txXfrm>
    </dsp:sp>
    <dsp:sp modelId="{527FCA9A-DE7E-44C2-8BF6-4BA1B88936B9}">
      <dsp:nvSpPr>
        <dsp:cNvPr id="0" name=""/>
        <dsp:cNvSpPr/>
      </dsp:nvSpPr>
      <dsp:spPr>
        <a:xfrm>
          <a:off x="2280600" y="398165"/>
          <a:ext cx="704003" cy="7040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93653-5D3E-4F31-B20F-EEEABCD58D5C}">
      <dsp:nvSpPr>
        <dsp:cNvPr id="0" name=""/>
        <dsp:cNvSpPr/>
      </dsp:nvSpPr>
      <dsp:spPr>
        <a:xfrm>
          <a:off x="1841393" y="1600371"/>
          <a:ext cx="1564453" cy="2035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Quicksand" pitchFamily="2" charset="0"/>
              <a:cs typeface="Arial" panose="020B0604020202020204" pitchFamily="34" charset="0"/>
            </a:rPr>
            <a:t>People stay with us on average for 6 to 9 months</a:t>
          </a:r>
          <a:endParaRPr lang="en-US" sz="1600" kern="1200" dirty="0">
            <a:latin typeface="Quicksand" pitchFamily="2" charset="0"/>
            <a:cs typeface="Arial" panose="020B0604020202020204" pitchFamily="34" charset="0"/>
          </a:endParaRPr>
        </a:p>
      </dsp:txBody>
      <dsp:txXfrm>
        <a:off x="1841393" y="1600371"/>
        <a:ext cx="1564453" cy="2035011"/>
      </dsp:txXfrm>
    </dsp:sp>
    <dsp:sp modelId="{27F76232-8D85-4133-8EA8-A15C2793ABEA}">
      <dsp:nvSpPr>
        <dsp:cNvPr id="0" name=""/>
        <dsp:cNvSpPr/>
      </dsp:nvSpPr>
      <dsp:spPr>
        <a:xfrm>
          <a:off x="4109850" y="443073"/>
          <a:ext cx="704003" cy="7040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B0D81-7FB9-4DA4-9F50-DEF67D744122}">
      <dsp:nvSpPr>
        <dsp:cNvPr id="0" name=""/>
        <dsp:cNvSpPr/>
      </dsp:nvSpPr>
      <dsp:spPr>
        <a:xfrm>
          <a:off x="3679625" y="1646077"/>
          <a:ext cx="1564453" cy="2035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Quicksand" pitchFamily="2" charset="0"/>
              <a:cs typeface="Arial" panose="020B0604020202020204" pitchFamily="34" charset="0"/>
            </a:rPr>
            <a:t>All are currently homeless, with many having been homeless  mostly on a long-term basis</a:t>
          </a:r>
          <a:endParaRPr lang="en-US" sz="1600" kern="1200" dirty="0">
            <a:latin typeface="Quicksand" pitchFamily="2" charset="0"/>
            <a:cs typeface="Arial" panose="020B0604020202020204" pitchFamily="34" charset="0"/>
          </a:endParaRPr>
        </a:p>
      </dsp:txBody>
      <dsp:txXfrm>
        <a:off x="3679625" y="1646077"/>
        <a:ext cx="1564453" cy="2035011"/>
      </dsp:txXfrm>
    </dsp:sp>
    <dsp:sp modelId="{F6A4F3AF-773B-47F3-B5B7-2EE4BFFCFDC3}">
      <dsp:nvSpPr>
        <dsp:cNvPr id="0" name=""/>
        <dsp:cNvSpPr/>
      </dsp:nvSpPr>
      <dsp:spPr>
        <a:xfrm>
          <a:off x="5961816" y="459678"/>
          <a:ext cx="704003" cy="70400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12956-76B0-4F3D-AF9A-734B0E29EDE3}">
      <dsp:nvSpPr>
        <dsp:cNvPr id="0" name=""/>
        <dsp:cNvSpPr/>
      </dsp:nvSpPr>
      <dsp:spPr>
        <a:xfrm>
          <a:off x="5517701" y="1632956"/>
          <a:ext cx="1719302" cy="2574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Quicksand" pitchFamily="2" charset="0"/>
              <a:cs typeface="Arial" panose="020B0604020202020204" pitchFamily="34" charset="0"/>
            </a:rPr>
            <a:t>Many have physical &amp; mental health issues, poor self-esteem &amp; have generally lost confidence in themselves.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Quicksand" pitchFamily="2" charset="0"/>
              <a:cs typeface="Arial" panose="020B0604020202020204" pitchFamily="34" charset="0"/>
            </a:rPr>
            <a:t>Some have addictions</a:t>
          </a:r>
          <a:endParaRPr lang="en-US" sz="1600" kern="1200" dirty="0">
            <a:latin typeface="Quicksand" pitchFamily="2" charset="0"/>
            <a:cs typeface="Arial" panose="020B0604020202020204" pitchFamily="34" charset="0"/>
          </a:endParaRPr>
        </a:p>
      </dsp:txBody>
      <dsp:txXfrm>
        <a:off x="5517701" y="1632956"/>
        <a:ext cx="1719302" cy="2574879"/>
      </dsp:txXfrm>
    </dsp:sp>
    <dsp:sp modelId="{45414333-23FC-4C89-971F-8DC08C93ACAC}">
      <dsp:nvSpPr>
        <dsp:cNvPr id="0" name=""/>
        <dsp:cNvSpPr/>
      </dsp:nvSpPr>
      <dsp:spPr>
        <a:xfrm>
          <a:off x="7963904" y="527269"/>
          <a:ext cx="704003" cy="70400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09ED6-10A2-474F-9B48-1A0D731E68EA}">
      <dsp:nvSpPr>
        <dsp:cNvPr id="0" name=""/>
        <dsp:cNvSpPr/>
      </dsp:nvSpPr>
      <dsp:spPr>
        <a:xfrm>
          <a:off x="7514100" y="1595543"/>
          <a:ext cx="1564453" cy="2273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Quicksand" pitchFamily="2" charset="0"/>
              <a:cs typeface="Arial" panose="020B0604020202020204" pitchFamily="34" charset="0"/>
            </a:rPr>
            <a:t>We have been piloting the provision of resettlement advice to some beneficiaries exiting our supported accommodation</a:t>
          </a:r>
          <a:endParaRPr lang="en-US" sz="1600" kern="1200" dirty="0">
            <a:latin typeface="Quicksand" pitchFamily="2" charset="0"/>
            <a:cs typeface="Arial" panose="020B0604020202020204" pitchFamily="34" charset="0"/>
          </a:endParaRPr>
        </a:p>
      </dsp:txBody>
      <dsp:txXfrm>
        <a:off x="7514100" y="1595543"/>
        <a:ext cx="1564453" cy="2273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3FE23-C0BB-4F9D-A068-E035A8C3D2FC}">
      <dsp:nvSpPr>
        <dsp:cNvPr id="0" name=""/>
        <dsp:cNvSpPr/>
      </dsp:nvSpPr>
      <dsp:spPr>
        <a:xfrm>
          <a:off x="450859" y="1099272"/>
          <a:ext cx="736435" cy="7364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C9797-18FC-4FE1-9A32-6B9CD91E120A}">
      <dsp:nvSpPr>
        <dsp:cNvPr id="0" name=""/>
        <dsp:cNvSpPr/>
      </dsp:nvSpPr>
      <dsp:spPr>
        <a:xfrm>
          <a:off x="815" y="2205773"/>
          <a:ext cx="1636523" cy="1360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Quicksand" pitchFamily="2" charset="0"/>
              <a:cs typeface="Arial" panose="020B0604020202020204" pitchFamily="34" charset="0"/>
            </a:rPr>
            <a:t>Housing advice to prevent homelessness, evictions &amp; landlord disputes</a:t>
          </a:r>
          <a:endParaRPr lang="en-US" sz="1600" kern="1200" dirty="0">
            <a:latin typeface="Quicksand" pitchFamily="2" charset="0"/>
            <a:cs typeface="Arial" panose="020B0604020202020204" pitchFamily="34" charset="0"/>
          </a:endParaRPr>
        </a:p>
      </dsp:txBody>
      <dsp:txXfrm>
        <a:off x="815" y="2205773"/>
        <a:ext cx="1636523" cy="1360360"/>
      </dsp:txXfrm>
    </dsp:sp>
    <dsp:sp modelId="{527FCA9A-DE7E-44C2-8BF6-4BA1B88936B9}">
      <dsp:nvSpPr>
        <dsp:cNvPr id="0" name=""/>
        <dsp:cNvSpPr/>
      </dsp:nvSpPr>
      <dsp:spPr>
        <a:xfrm>
          <a:off x="2373774" y="1099272"/>
          <a:ext cx="736435" cy="7364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93653-5D3E-4F31-B20F-EEEABCD58D5C}">
      <dsp:nvSpPr>
        <dsp:cNvPr id="0" name=""/>
        <dsp:cNvSpPr/>
      </dsp:nvSpPr>
      <dsp:spPr>
        <a:xfrm>
          <a:off x="1923730" y="2205773"/>
          <a:ext cx="1636523" cy="1360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Quicksand" pitchFamily="2" charset="0"/>
              <a:cs typeface="Arial" panose="020B0604020202020204" pitchFamily="34" charset="0"/>
            </a:rPr>
            <a:t>Emergency support – food parcels, grants for white goods, household essentials, rent deposits &amp; other grants</a:t>
          </a:r>
        </a:p>
      </dsp:txBody>
      <dsp:txXfrm>
        <a:off x="1923730" y="2205773"/>
        <a:ext cx="1636523" cy="1360360"/>
      </dsp:txXfrm>
    </dsp:sp>
    <dsp:sp modelId="{27F76232-8D85-4133-8EA8-A15C2793ABEA}">
      <dsp:nvSpPr>
        <dsp:cNvPr id="0" name=""/>
        <dsp:cNvSpPr/>
      </dsp:nvSpPr>
      <dsp:spPr>
        <a:xfrm>
          <a:off x="4296689" y="1099272"/>
          <a:ext cx="736435" cy="7364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B0D81-7FB9-4DA4-9F50-DEF67D744122}">
      <dsp:nvSpPr>
        <dsp:cNvPr id="0" name=""/>
        <dsp:cNvSpPr/>
      </dsp:nvSpPr>
      <dsp:spPr>
        <a:xfrm>
          <a:off x="3846645" y="2205773"/>
          <a:ext cx="1636523" cy="1360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Quicksand" pitchFamily="2" charset="0"/>
              <a:cs typeface="Arial" panose="020B0604020202020204" pitchFamily="34" charset="0"/>
            </a:rPr>
            <a:t>Benefits – maximising income, benefits claims &amp; appeals</a:t>
          </a:r>
          <a:endParaRPr lang="en-US" sz="1600" kern="1200" dirty="0">
            <a:latin typeface="Quicksand" pitchFamily="2" charset="0"/>
            <a:cs typeface="Arial" panose="020B0604020202020204" pitchFamily="34" charset="0"/>
          </a:endParaRPr>
        </a:p>
      </dsp:txBody>
      <dsp:txXfrm>
        <a:off x="3846645" y="2205773"/>
        <a:ext cx="1636523" cy="1360360"/>
      </dsp:txXfrm>
    </dsp:sp>
    <dsp:sp modelId="{F6A4F3AF-773B-47F3-B5B7-2EE4BFFCFDC3}">
      <dsp:nvSpPr>
        <dsp:cNvPr id="0" name=""/>
        <dsp:cNvSpPr/>
      </dsp:nvSpPr>
      <dsp:spPr>
        <a:xfrm>
          <a:off x="6219604" y="1099272"/>
          <a:ext cx="736435" cy="73643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12956-76B0-4F3D-AF9A-734B0E29EDE3}">
      <dsp:nvSpPr>
        <dsp:cNvPr id="0" name=""/>
        <dsp:cNvSpPr/>
      </dsp:nvSpPr>
      <dsp:spPr>
        <a:xfrm>
          <a:off x="5769560" y="2205773"/>
          <a:ext cx="1636523" cy="1360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Quicksand" pitchFamily="2" charset="0"/>
              <a:cs typeface="Arial" panose="020B0604020202020204" pitchFamily="34" charset="0"/>
            </a:rPr>
            <a:t>Money Advice – budgeting support</a:t>
          </a:r>
          <a:endParaRPr lang="en-US" sz="1600" kern="1200" dirty="0">
            <a:latin typeface="Quicksand" pitchFamily="2" charset="0"/>
            <a:cs typeface="Arial" panose="020B0604020202020204" pitchFamily="34" charset="0"/>
          </a:endParaRPr>
        </a:p>
      </dsp:txBody>
      <dsp:txXfrm>
        <a:off x="5769560" y="2205773"/>
        <a:ext cx="1636523" cy="1360360"/>
      </dsp:txXfrm>
    </dsp:sp>
    <dsp:sp modelId="{45414333-23FC-4C89-971F-8DC08C93ACAC}">
      <dsp:nvSpPr>
        <dsp:cNvPr id="0" name=""/>
        <dsp:cNvSpPr/>
      </dsp:nvSpPr>
      <dsp:spPr>
        <a:xfrm>
          <a:off x="8142519" y="1099272"/>
          <a:ext cx="736435" cy="73643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09ED6-10A2-474F-9B48-1A0D731E68EA}">
      <dsp:nvSpPr>
        <dsp:cNvPr id="0" name=""/>
        <dsp:cNvSpPr/>
      </dsp:nvSpPr>
      <dsp:spPr>
        <a:xfrm>
          <a:off x="7692475" y="2205773"/>
          <a:ext cx="1636523" cy="1360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Quicksand" pitchFamily="2" charset="0"/>
              <a:cs typeface="Arial" panose="020B0604020202020204" pitchFamily="34" charset="0"/>
            </a:rPr>
            <a:t>Debt Advice – access debt solutions e.g. breathing space, payment plans, debt relief orders </a:t>
          </a:r>
          <a:r>
            <a:rPr lang="en-GB" sz="1600" kern="1200">
              <a:latin typeface="Quicksand" pitchFamily="2" charset="0"/>
              <a:cs typeface="Arial" panose="020B0604020202020204" pitchFamily="34" charset="0"/>
            </a:rPr>
            <a:t>&amp; Bankruptcy </a:t>
          </a:r>
          <a:endParaRPr lang="en-US" sz="1600" kern="1200" dirty="0">
            <a:latin typeface="Quicksand" pitchFamily="2" charset="0"/>
            <a:cs typeface="Arial" panose="020B0604020202020204" pitchFamily="34" charset="0"/>
          </a:endParaRPr>
        </a:p>
      </dsp:txBody>
      <dsp:txXfrm>
        <a:off x="7692475" y="2205773"/>
        <a:ext cx="1636523" cy="1360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D5801-F00F-4717-8173-AC961C2ED12D}">
      <dsp:nvSpPr>
        <dsp:cNvPr id="0" name=""/>
        <dsp:cNvSpPr/>
      </dsp:nvSpPr>
      <dsp:spPr>
        <a:xfrm>
          <a:off x="2503" y="607601"/>
          <a:ext cx="1985794" cy="1191476"/>
        </a:xfrm>
        <a:prstGeom prst="rect">
          <a:avLst/>
        </a:prstGeom>
        <a:gradFill rotWithShape="0">
          <a:gsLst>
            <a:gs pos="0">
              <a:srgbClr val="AAB855"/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latin typeface="Quicksand" pitchFamily="2" charset="0"/>
              <a:cs typeface="Arial" panose="020B0604020202020204" pitchFamily="34" charset="0"/>
            </a:rPr>
            <a:t>Prevention is better than cure!:</a:t>
          </a:r>
          <a:br>
            <a:rPr lang="en-GB" sz="1200" b="1" kern="1200" dirty="0">
              <a:latin typeface="Quicksand" pitchFamily="2" charset="0"/>
              <a:cs typeface="Arial" panose="020B0604020202020204" pitchFamily="34" charset="0"/>
            </a:rPr>
          </a:br>
          <a:r>
            <a:rPr lang="en-GB" sz="1200" b="1" kern="1200" dirty="0">
              <a:latin typeface="Quicksand" pitchFamily="2" charset="0"/>
              <a:cs typeface="Arial" panose="020B0604020202020204" pitchFamily="34" charset="0"/>
            </a:rPr>
            <a:t>pre-tenancy training, mentoring &amp; upskilling of frontline workers</a:t>
          </a:r>
          <a:endParaRPr lang="en-US" sz="1200" b="1" kern="1200" dirty="0">
            <a:latin typeface="Quicksand" pitchFamily="2" charset="0"/>
            <a:cs typeface="Arial" panose="020B0604020202020204" pitchFamily="34" charset="0"/>
          </a:endParaRPr>
        </a:p>
      </dsp:txBody>
      <dsp:txXfrm>
        <a:off x="2503" y="607601"/>
        <a:ext cx="1985794" cy="1191476"/>
      </dsp:txXfrm>
    </dsp:sp>
    <dsp:sp modelId="{FEE8D3CF-9A98-4CF4-9D4A-981D96F46424}">
      <dsp:nvSpPr>
        <dsp:cNvPr id="0" name=""/>
        <dsp:cNvSpPr/>
      </dsp:nvSpPr>
      <dsp:spPr>
        <a:xfrm>
          <a:off x="2186877" y="607601"/>
          <a:ext cx="1985794" cy="1191476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29207"/>
                <a:satOff val="-1174"/>
                <a:lumOff val="25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29207"/>
                <a:satOff val="-1174"/>
                <a:lumOff val="25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29207"/>
                <a:satOff val="-1174"/>
                <a:lumOff val="25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latin typeface="Quicksand" pitchFamily="2" charset="0"/>
              <a:cs typeface="Arial" panose="020B0604020202020204" pitchFamily="34" charset="0"/>
            </a:rPr>
            <a:t>A Service For All: </a:t>
          </a:r>
          <a:br>
            <a:rPr lang="en-GB" sz="1200" b="1" kern="1200" dirty="0">
              <a:latin typeface="Quicksand" pitchFamily="2" charset="0"/>
              <a:cs typeface="Arial" panose="020B0604020202020204" pitchFamily="34" charset="0"/>
            </a:rPr>
          </a:br>
          <a:r>
            <a:rPr lang="en-GB" sz="1200" b="1" kern="1200" dirty="0">
              <a:latin typeface="Quicksand" pitchFamily="2" charset="0"/>
              <a:cs typeface="Arial" panose="020B0604020202020204" pitchFamily="34" charset="0"/>
            </a:rPr>
            <a:t>No-one is excluded</a:t>
          </a:r>
          <a:endParaRPr lang="en-US" sz="1200" b="1" kern="1200" dirty="0">
            <a:latin typeface="Quicksand" pitchFamily="2" charset="0"/>
            <a:cs typeface="Arial" panose="020B0604020202020204" pitchFamily="34" charset="0"/>
          </a:endParaRPr>
        </a:p>
      </dsp:txBody>
      <dsp:txXfrm>
        <a:off x="2186877" y="607601"/>
        <a:ext cx="1985794" cy="1191476"/>
      </dsp:txXfrm>
    </dsp:sp>
    <dsp:sp modelId="{A224C519-F43E-4D21-B4B0-D39803729D21}">
      <dsp:nvSpPr>
        <dsp:cNvPr id="0" name=""/>
        <dsp:cNvSpPr/>
      </dsp:nvSpPr>
      <dsp:spPr>
        <a:xfrm>
          <a:off x="4371251" y="607601"/>
          <a:ext cx="1985794" cy="1191476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58415"/>
                <a:satOff val="-2347"/>
                <a:lumOff val="50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58415"/>
                <a:satOff val="-2347"/>
                <a:lumOff val="50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58415"/>
                <a:satOff val="-2347"/>
                <a:lumOff val="50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latin typeface="Quicksand" pitchFamily="2" charset="0"/>
              <a:cs typeface="Arial" panose="020B0604020202020204" pitchFamily="34" charset="0"/>
            </a:rPr>
            <a:t>Successfully working with the most vulnerable, disadvantaged &amp; excluded people who have often never engaged successfully with services before</a:t>
          </a:r>
          <a:endParaRPr lang="en-US" sz="1200" b="1" kern="1200" dirty="0">
            <a:latin typeface="Quicksand" pitchFamily="2" charset="0"/>
            <a:cs typeface="Arial" panose="020B0604020202020204" pitchFamily="34" charset="0"/>
          </a:endParaRPr>
        </a:p>
      </dsp:txBody>
      <dsp:txXfrm>
        <a:off x="4371251" y="607601"/>
        <a:ext cx="1985794" cy="1191476"/>
      </dsp:txXfrm>
    </dsp:sp>
    <dsp:sp modelId="{6590876B-D91A-45CF-9CB8-024D1B70DC34}">
      <dsp:nvSpPr>
        <dsp:cNvPr id="0" name=""/>
        <dsp:cNvSpPr/>
      </dsp:nvSpPr>
      <dsp:spPr>
        <a:xfrm>
          <a:off x="6555626" y="607601"/>
          <a:ext cx="1985794" cy="1191476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87622"/>
                <a:satOff val="-3521"/>
                <a:lumOff val="75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87622"/>
                <a:satOff val="-3521"/>
                <a:lumOff val="75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87622"/>
                <a:satOff val="-3521"/>
                <a:lumOff val="75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Quicksand" pitchFamily="2" charset="0"/>
              <a:cs typeface="Arial" panose="020B0604020202020204" pitchFamily="34" charset="0"/>
            </a:rPr>
            <a:t>Tackling root causes: Solid foundation work not papering over the cracks</a:t>
          </a:r>
        </a:p>
      </dsp:txBody>
      <dsp:txXfrm>
        <a:off x="6555626" y="607601"/>
        <a:ext cx="1985794" cy="1191476"/>
      </dsp:txXfrm>
    </dsp:sp>
    <dsp:sp modelId="{6ECFA2B4-84B7-4749-937D-7520922545F4}">
      <dsp:nvSpPr>
        <dsp:cNvPr id="0" name=""/>
        <dsp:cNvSpPr/>
      </dsp:nvSpPr>
      <dsp:spPr>
        <a:xfrm>
          <a:off x="2503" y="1997658"/>
          <a:ext cx="1985794" cy="1191476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116829"/>
                <a:satOff val="-4694"/>
                <a:lumOff val="100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116829"/>
                <a:satOff val="-4694"/>
                <a:lumOff val="100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116829"/>
                <a:satOff val="-4694"/>
                <a:lumOff val="100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latin typeface="Quicksand" pitchFamily="2" charset="0"/>
              <a:cs typeface="Arial" panose="020B0604020202020204" pitchFamily="34" charset="0"/>
            </a:rPr>
            <a:t>Truly holistic service: Service users fully supported for all needs</a:t>
          </a:r>
          <a:endParaRPr lang="en-US" sz="1200" b="1" kern="1200" dirty="0">
            <a:latin typeface="Quicksand" pitchFamily="2" charset="0"/>
            <a:cs typeface="Arial" panose="020B0604020202020204" pitchFamily="34" charset="0"/>
          </a:endParaRPr>
        </a:p>
      </dsp:txBody>
      <dsp:txXfrm>
        <a:off x="2503" y="1997658"/>
        <a:ext cx="1985794" cy="1191476"/>
      </dsp:txXfrm>
    </dsp:sp>
    <dsp:sp modelId="{87763ADF-E146-4AC9-A9EB-1E5DA72F8AB4}">
      <dsp:nvSpPr>
        <dsp:cNvPr id="0" name=""/>
        <dsp:cNvSpPr/>
      </dsp:nvSpPr>
      <dsp:spPr>
        <a:xfrm>
          <a:off x="2186877" y="1997658"/>
          <a:ext cx="1985794" cy="1191476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146036"/>
                <a:satOff val="-5868"/>
                <a:lumOff val="125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146036"/>
                <a:satOff val="-5868"/>
                <a:lumOff val="125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146036"/>
                <a:satOff val="-5868"/>
                <a:lumOff val="125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latin typeface="Quicksand" pitchFamily="2" charset="0"/>
              <a:cs typeface="Arial" panose="020B0604020202020204" pitchFamily="34" charset="0"/>
            </a:rPr>
            <a:t>Flexible &amp; easy access for service users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latin typeface="Quicksand" pitchFamily="2" charset="0"/>
              <a:cs typeface="Arial" panose="020B0604020202020204" pitchFamily="34" charset="0"/>
            </a:rPr>
            <a:t>Weekend &amp; Evening appointments</a:t>
          </a:r>
          <a:endParaRPr lang="en-US" sz="1200" b="1" kern="1200" dirty="0">
            <a:latin typeface="Quicksand" pitchFamily="2" charset="0"/>
            <a:cs typeface="Arial" panose="020B0604020202020204" pitchFamily="34" charset="0"/>
          </a:endParaRPr>
        </a:p>
      </dsp:txBody>
      <dsp:txXfrm>
        <a:off x="2186877" y="1997658"/>
        <a:ext cx="1985794" cy="1191476"/>
      </dsp:txXfrm>
    </dsp:sp>
    <dsp:sp modelId="{12CD6E63-FFD0-4A7A-BB4E-D1B8A069DC91}">
      <dsp:nvSpPr>
        <dsp:cNvPr id="0" name=""/>
        <dsp:cNvSpPr/>
      </dsp:nvSpPr>
      <dsp:spPr>
        <a:xfrm>
          <a:off x="4371251" y="1997658"/>
          <a:ext cx="1985794" cy="1191476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175244"/>
                <a:satOff val="-7041"/>
                <a:lumOff val="150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175244"/>
                <a:satOff val="-7041"/>
                <a:lumOff val="150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175244"/>
                <a:satOff val="-7041"/>
                <a:lumOff val="150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latin typeface="Quicksand" pitchFamily="2" charset="0"/>
              <a:cs typeface="Arial" panose="020B0604020202020204" pitchFamily="34" charset="0"/>
            </a:rPr>
            <a:t>Strong on following-up with clients: </a:t>
          </a:r>
          <a:br>
            <a:rPr lang="en-GB" sz="1200" b="1" kern="1200" dirty="0">
              <a:latin typeface="Quicksand" pitchFamily="2" charset="0"/>
              <a:cs typeface="Arial" panose="020B0604020202020204" pitchFamily="34" charset="0"/>
            </a:rPr>
          </a:br>
          <a:r>
            <a:rPr lang="en-GB" sz="1200" b="1" kern="1200" dirty="0">
              <a:latin typeface="Quicksand" pitchFamily="2" charset="0"/>
              <a:cs typeface="Arial" panose="020B0604020202020204" pitchFamily="34" charset="0"/>
            </a:rPr>
            <a:t>3, 6 month &amp; 1 year+ intervals</a:t>
          </a:r>
          <a:endParaRPr lang="en-US" sz="1200" b="1" kern="1200" dirty="0">
            <a:latin typeface="Quicksand" pitchFamily="2" charset="0"/>
            <a:cs typeface="Arial" panose="020B0604020202020204" pitchFamily="34" charset="0"/>
          </a:endParaRPr>
        </a:p>
      </dsp:txBody>
      <dsp:txXfrm>
        <a:off x="4371251" y="1997658"/>
        <a:ext cx="1985794" cy="1191476"/>
      </dsp:txXfrm>
    </dsp:sp>
    <dsp:sp modelId="{5254033F-7CA6-4738-BCEA-E1C3410FF99E}">
      <dsp:nvSpPr>
        <dsp:cNvPr id="0" name=""/>
        <dsp:cNvSpPr/>
      </dsp:nvSpPr>
      <dsp:spPr>
        <a:xfrm>
          <a:off x="6555626" y="1997658"/>
          <a:ext cx="1985794" cy="1191476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204451"/>
                <a:satOff val="-8215"/>
                <a:lumOff val="175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204451"/>
                <a:satOff val="-8215"/>
                <a:lumOff val="175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204451"/>
                <a:satOff val="-8215"/>
                <a:lumOff val="175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latin typeface="Quicksand" pitchFamily="2" charset="0"/>
              <a:cs typeface="Arial" panose="020B0604020202020204" pitchFamily="34" charset="0"/>
            </a:rPr>
            <a:t>Empowerment of people</a:t>
          </a:r>
          <a:endParaRPr lang="en-US" sz="1200" b="1" kern="1200" dirty="0">
            <a:latin typeface="Quicksand" pitchFamily="2" charset="0"/>
            <a:cs typeface="Arial" panose="020B0604020202020204" pitchFamily="34" charset="0"/>
          </a:endParaRPr>
        </a:p>
      </dsp:txBody>
      <dsp:txXfrm>
        <a:off x="6555626" y="1997658"/>
        <a:ext cx="1985794" cy="1191476"/>
      </dsp:txXfrm>
    </dsp:sp>
    <dsp:sp modelId="{044E07BC-075B-46E7-9CA9-DB0EC875653C}">
      <dsp:nvSpPr>
        <dsp:cNvPr id="0" name=""/>
        <dsp:cNvSpPr/>
      </dsp:nvSpPr>
      <dsp:spPr>
        <a:xfrm>
          <a:off x="2503" y="3387714"/>
          <a:ext cx="1985794" cy="1191476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233658"/>
                <a:satOff val="-9388"/>
                <a:lumOff val="200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233658"/>
                <a:satOff val="-9388"/>
                <a:lumOff val="200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233658"/>
                <a:satOff val="-9388"/>
                <a:lumOff val="200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latin typeface="Quicksand" pitchFamily="2" charset="0"/>
              <a:cs typeface="Arial" panose="020B0604020202020204" pitchFamily="34" charset="0"/>
            </a:rPr>
            <a:t>Contact within 48 working hours</a:t>
          </a:r>
          <a:endParaRPr lang="en-US" sz="1200" b="1" kern="1200" dirty="0">
            <a:latin typeface="Quicksand" pitchFamily="2" charset="0"/>
            <a:cs typeface="Arial" panose="020B0604020202020204" pitchFamily="34" charset="0"/>
          </a:endParaRPr>
        </a:p>
      </dsp:txBody>
      <dsp:txXfrm>
        <a:off x="2503" y="3387714"/>
        <a:ext cx="1985794" cy="1191476"/>
      </dsp:txXfrm>
    </dsp:sp>
    <dsp:sp modelId="{9170ABCC-C384-479C-9249-D0091A8294FB}">
      <dsp:nvSpPr>
        <dsp:cNvPr id="0" name=""/>
        <dsp:cNvSpPr/>
      </dsp:nvSpPr>
      <dsp:spPr>
        <a:xfrm>
          <a:off x="2186877" y="3387714"/>
          <a:ext cx="1985794" cy="1191476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262865"/>
                <a:satOff val="-10562"/>
                <a:lumOff val="226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262865"/>
                <a:satOff val="-10562"/>
                <a:lumOff val="226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262865"/>
                <a:satOff val="-10562"/>
                <a:lumOff val="226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Quicksand" pitchFamily="2" charset="0"/>
              <a:cs typeface="Arial" panose="020B0604020202020204" pitchFamily="34" charset="0"/>
            </a:rPr>
            <a:t>Collaborative approach e.g., Crisis Cafes</a:t>
          </a:r>
        </a:p>
      </dsp:txBody>
      <dsp:txXfrm>
        <a:off x="2186877" y="3387714"/>
        <a:ext cx="1985794" cy="1191476"/>
      </dsp:txXfrm>
    </dsp:sp>
    <dsp:sp modelId="{3BDF4B42-60EE-48F7-94E5-E3424DF29009}">
      <dsp:nvSpPr>
        <dsp:cNvPr id="0" name=""/>
        <dsp:cNvSpPr/>
      </dsp:nvSpPr>
      <dsp:spPr>
        <a:xfrm>
          <a:off x="4371251" y="3387714"/>
          <a:ext cx="1985794" cy="1191476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292073"/>
                <a:satOff val="-11735"/>
                <a:lumOff val="251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292073"/>
                <a:satOff val="-11735"/>
                <a:lumOff val="251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292073"/>
                <a:satOff val="-11735"/>
                <a:lumOff val="251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latin typeface="Quicksand" pitchFamily="2" charset="0"/>
              <a:cs typeface="Arial" panose="020B0604020202020204" pitchFamily="34" charset="0"/>
            </a:rPr>
            <a:t>Transformational Impact: </a:t>
          </a:r>
          <a:br>
            <a:rPr lang="en-GB" sz="1200" b="1" kern="1200" dirty="0">
              <a:latin typeface="Quicksand" pitchFamily="2" charset="0"/>
              <a:cs typeface="Arial" panose="020B0604020202020204" pitchFamily="34" charset="0"/>
            </a:rPr>
          </a:br>
          <a:r>
            <a:rPr lang="en-GB" sz="1200" b="1" kern="1200" dirty="0">
              <a:latin typeface="Quicksand" pitchFamily="2" charset="0"/>
              <a:cs typeface="Arial" panose="020B0604020202020204" pitchFamily="34" charset="0"/>
            </a:rPr>
            <a:t>Changing Peoples Lives</a:t>
          </a:r>
          <a:endParaRPr lang="en-US" sz="1200" b="1" kern="1200" dirty="0">
            <a:latin typeface="Quicksand" pitchFamily="2" charset="0"/>
            <a:cs typeface="Arial" panose="020B0604020202020204" pitchFamily="34" charset="0"/>
          </a:endParaRPr>
        </a:p>
      </dsp:txBody>
      <dsp:txXfrm>
        <a:off x="4371251" y="3387714"/>
        <a:ext cx="1985794" cy="1191476"/>
      </dsp:txXfrm>
    </dsp:sp>
    <dsp:sp modelId="{280B89F3-E050-45EC-B234-0BC3727778E1}">
      <dsp:nvSpPr>
        <dsp:cNvPr id="0" name=""/>
        <dsp:cNvSpPr/>
      </dsp:nvSpPr>
      <dsp:spPr>
        <a:xfrm>
          <a:off x="6555626" y="3387714"/>
          <a:ext cx="1985794" cy="1191476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321280"/>
                <a:satOff val="-12909"/>
                <a:lumOff val="27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321280"/>
                <a:satOff val="-12909"/>
                <a:lumOff val="27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321280"/>
                <a:satOff val="-12909"/>
                <a:lumOff val="27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Quicksand" pitchFamily="2" charset="0"/>
              <a:cs typeface="Arial" panose="020B0604020202020204" pitchFamily="34" charset="0"/>
            </a:rPr>
            <a:t>Quality Assured </a:t>
          </a:r>
          <a:br>
            <a:rPr lang="en-US" sz="1200" b="1" kern="1200" dirty="0">
              <a:latin typeface="Quicksand" pitchFamily="2" charset="0"/>
              <a:cs typeface="Arial" panose="020B0604020202020204" pitchFamily="34" charset="0"/>
            </a:rPr>
          </a:br>
          <a:r>
            <a:rPr lang="en-US" sz="1200" b="1" kern="1200" dirty="0">
              <a:latin typeface="Quicksand" pitchFamily="2" charset="0"/>
              <a:cs typeface="Arial" panose="020B0604020202020204" pitchFamily="34" charset="0"/>
            </a:rPr>
            <a:t> AQS Quality Mark achieved</a:t>
          </a:r>
        </a:p>
      </dsp:txBody>
      <dsp:txXfrm>
        <a:off x="6555626" y="3387714"/>
        <a:ext cx="1985794" cy="1191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FDB8-D698-5D41-8171-F48775BB9815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A8E4-808C-ED41-9B02-9A46ED11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45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FDB8-D698-5D41-8171-F48775BB9815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A8E4-808C-ED41-9B02-9A46ED11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FDB8-D698-5D41-8171-F48775BB9815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A8E4-808C-ED41-9B02-9A46ED11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CF2865-DB72-02FC-9E9D-2D55A43B0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FDB8-D698-5D41-8171-F48775BB9815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67C176-87DC-1E6F-7649-11F7A2FF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0DFEA7-74EB-9894-9061-743F593F5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A8E4-808C-ED41-9B02-9A46ED11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86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FDB8-D698-5D41-8171-F48775BB9815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A8E4-808C-ED41-9B02-9A46ED11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9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FDB8-D698-5D41-8171-F48775BB9815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A8E4-808C-ED41-9B02-9A46ED11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1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FDB8-D698-5D41-8171-F48775BB9815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A8E4-808C-ED41-9B02-9A46ED11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1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FDB8-D698-5D41-8171-F48775BB9815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A8E4-808C-ED41-9B02-9A46ED11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0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FDB8-D698-5D41-8171-F48775BB9815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A8E4-808C-ED41-9B02-9A46ED11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4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FDB8-D698-5D41-8171-F48775BB9815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A8E4-808C-ED41-9B02-9A46ED11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4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FDB8-D698-5D41-8171-F48775BB9815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A8E4-808C-ED41-9B02-9A46ED11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EFDB8-D698-5D41-8171-F48775BB9815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CA8E4-808C-ED41-9B02-9A46ED11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17" Type="http://schemas.openxmlformats.org/officeDocument/2006/relationships/image" Target="../media/image42.png"/><Relationship Id="rId2" Type="http://schemas.openxmlformats.org/officeDocument/2006/relationships/image" Target="../media/image2.jpg"/><Relationship Id="rId16" Type="http://schemas.openxmlformats.org/officeDocument/2006/relationships/image" Target="../media/image4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872F-8D7F-384F-ADE5-E1CFE587B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7480" y="3046163"/>
            <a:ext cx="8420100" cy="961972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rgbClr val="653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Meeting​</a:t>
            </a:r>
            <a:endParaRPr lang="en-US" b="1" dirty="0">
              <a:solidFill>
                <a:srgbClr val="653A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CD485CC-6E73-A941-A5EE-3C6210C7C601}"/>
              </a:ext>
            </a:extLst>
          </p:cNvPr>
          <p:cNvSpPr txBox="1">
            <a:spLocks/>
          </p:cNvSpPr>
          <p:nvPr/>
        </p:nvSpPr>
        <p:spPr>
          <a:xfrm>
            <a:off x="1287480" y="3594055"/>
            <a:ext cx="8420100" cy="9619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698E4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22 May 2024</a:t>
            </a:r>
          </a:p>
        </p:txBody>
      </p:sp>
    </p:spTree>
    <p:extLst>
      <p:ext uri="{BB962C8B-B14F-4D97-AF65-F5344CB8AC3E}">
        <p14:creationId xmlns:p14="http://schemas.microsoft.com/office/powerpoint/2010/main" val="395792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A71E4-3AF5-824B-9BA3-8635DBB13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8784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653A59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About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74DD8-009D-A34B-A51D-CD7E1A5C1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243584"/>
            <a:ext cx="8543925" cy="4480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698E4E"/>
                </a:solidFill>
                <a:latin typeface="Quicksand" pitchFamily="2" charset="77"/>
                <a:cs typeface="Arial" panose="020B0604020202020204" pitchFamily="34" charset="0"/>
              </a:rPr>
              <a:t>Our </a:t>
            </a:r>
            <a:r>
              <a:rPr lang="en-US" b="1" dirty="0">
                <a:solidFill>
                  <a:srgbClr val="698E4E"/>
                </a:solidFill>
                <a:latin typeface="Quicksand" pitchFamily="2" charset="77"/>
                <a:cs typeface="Arial" panose="020B0604020202020204" pitchFamily="34" charset="0"/>
              </a:rPr>
              <a:t>Mission</a:t>
            </a:r>
            <a:r>
              <a:rPr lang="en-US" dirty="0">
                <a:solidFill>
                  <a:srgbClr val="698E4E"/>
                </a:solidFill>
                <a:latin typeface="Quicksand" pitchFamily="2" charset="77"/>
                <a:cs typeface="Arial" panose="020B0604020202020204" pitchFamily="34" charset="0"/>
              </a:rPr>
              <a:t> is to: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4A85CC-9229-D946-A4E4-A1ED097CFD84}"/>
              </a:ext>
            </a:extLst>
          </p:cNvPr>
          <p:cNvSpPr txBox="1">
            <a:spLocks/>
          </p:cNvSpPr>
          <p:nvPr/>
        </p:nvSpPr>
        <p:spPr>
          <a:xfrm>
            <a:off x="754189" y="1732213"/>
            <a:ext cx="8543925" cy="1123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latin typeface="Quicksand" pitchFamily="2" charset="77"/>
                <a:cs typeface="Arial" panose="020B0604020202020204" pitchFamily="34" charset="0"/>
              </a:rPr>
              <a:t>Prevent and relieve poverty, need, hardship and distress, especially but not exclusively, in relation to housing matters, by such means as the Trustees from think fit.</a:t>
            </a:r>
            <a:endParaRPr lang="en-US" sz="2000" dirty="0">
              <a:latin typeface="Quicksand" pitchFamily="2" charset="77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949EF0-1A5F-10B4-8E04-E6959A378F6D}"/>
              </a:ext>
            </a:extLst>
          </p:cNvPr>
          <p:cNvSpPr txBox="1"/>
          <p:nvPr/>
        </p:nvSpPr>
        <p:spPr>
          <a:xfrm>
            <a:off x="822959" y="2852215"/>
            <a:ext cx="840200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698E4E"/>
                </a:solidFill>
                <a:latin typeface="Quicksand" pitchFamily="2" charset="0"/>
              </a:rPr>
              <a:t>What we do: 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Quicksand" pitchFamily="2" charset="0"/>
              </a:rPr>
              <a:t>Equip individuals with the skills they need to escape debt, access housing, feed their families &amp; secure eligible benefits;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Quicksand" pitchFamily="2" charset="0"/>
              </a:rPr>
              <a:t>Support people to have a safe &amp; secure home;</a:t>
            </a:r>
            <a:endParaRPr lang="en-US" sz="2000" dirty="0">
              <a:latin typeface="Quicksan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Quicksand" pitchFamily="2" charset="0"/>
              </a:rPr>
              <a:t>Empower &amp; provide practical support to individuals to achieve financial stability;</a:t>
            </a:r>
            <a:endParaRPr lang="en-US" sz="2000" dirty="0">
              <a:latin typeface="Quicksan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Quicksand" pitchFamily="2" charset="0"/>
              </a:rPr>
              <a:t>Support individuals to achieve their aspirations &amp; lead fulfilling lives.</a:t>
            </a:r>
            <a:endParaRPr lang="en-US" sz="2000" dirty="0">
              <a:latin typeface="Quicksand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26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14">
            <a:extLst>
              <a:ext uri="{FF2B5EF4-FFF2-40B4-BE49-F238E27FC236}">
                <a16:creationId xmlns:a16="http://schemas.microsoft.com/office/drawing/2014/main" id="{D3974B8A-87B0-5EA9-8DAD-D47727871DB9}"/>
              </a:ext>
            </a:extLst>
          </p:cNvPr>
          <p:cNvGrpSpPr>
            <a:grpSpLocks/>
          </p:cNvGrpSpPr>
          <p:nvPr/>
        </p:nvGrpSpPr>
        <p:grpSpPr bwMode="auto">
          <a:xfrm rot="-941329">
            <a:off x="129256" y="1398979"/>
            <a:ext cx="4356155" cy="1556148"/>
            <a:chOff x="323528" y="2924944"/>
            <a:chExt cx="4102616" cy="1325883"/>
          </a:xfrm>
        </p:grpSpPr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7949E194-EF4A-1599-ADB1-5AA63F003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2924944"/>
              <a:ext cx="4102616" cy="1325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F88F0B07-9052-A981-A0AA-E50D93029C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7049" y="3202216"/>
              <a:ext cx="203215" cy="547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endParaRPr>
            </a:p>
          </p:txBody>
        </p:sp>
      </p:grpSp>
      <p:grpSp>
        <p:nvGrpSpPr>
          <p:cNvPr id="10" name="Group 29">
            <a:extLst>
              <a:ext uri="{FF2B5EF4-FFF2-40B4-BE49-F238E27FC236}">
                <a16:creationId xmlns:a16="http://schemas.microsoft.com/office/drawing/2014/main" id="{C4B7D2E0-C92E-0A23-D0AB-19F1B484C4CB}"/>
              </a:ext>
            </a:extLst>
          </p:cNvPr>
          <p:cNvGrpSpPr>
            <a:grpSpLocks/>
          </p:cNvGrpSpPr>
          <p:nvPr/>
        </p:nvGrpSpPr>
        <p:grpSpPr bwMode="auto">
          <a:xfrm rot="353313">
            <a:off x="4158736" y="5161593"/>
            <a:ext cx="5796458" cy="1362948"/>
            <a:chOff x="194857" y="1276325"/>
            <a:chExt cx="5157226" cy="1011938"/>
          </a:xfrm>
        </p:grpSpPr>
        <p:pic>
          <p:nvPicPr>
            <p:cNvPr id="11" name="Picture 30">
              <a:extLst>
                <a:ext uri="{FF2B5EF4-FFF2-40B4-BE49-F238E27FC236}">
                  <a16:creationId xmlns:a16="http://schemas.microsoft.com/office/drawing/2014/main" id="{154BF918-A0E5-DCEC-FB3F-5B9FFCB26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4857" y="1276325"/>
              <a:ext cx="5157226" cy="101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31">
              <a:extLst>
                <a:ext uri="{FF2B5EF4-FFF2-40B4-BE49-F238E27FC236}">
                  <a16:creationId xmlns:a16="http://schemas.microsoft.com/office/drawing/2014/main" id="{0171E32D-5C90-D891-492F-CC077A42F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529" y="1406490"/>
              <a:ext cx="4115361" cy="525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Almost </a:t>
              </a:r>
              <a:r>
                <a:rPr lang="en-GB" sz="2400" b="1" dirty="0">
                  <a:solidFill>
                    <a:srgbClr val="698E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one third </a:t>
              </a:r>
              <a:r>
                <a:rPr lang="en-GB" sz="16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Northamptonshire is ranked in most deprived areas </a:t>
              </a:r>
              <a:endParaRPr lang="en-GB" sz="16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91417DC-535D-B210-4401-BD1F7ECE497E}"/>
              </a:ext>
            </a:extLst>
          </p:cNvPr>
          <p:cNvSpPr/>
          <p:nvPr/>
        </p:nvSpPr>
        <p:spPr>
          <a:xfrm rot="20601760">
            <a:off x="581982" y="1582141"/>
            <a:ext cx="3172499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700" b="1" dirty="0">
                <a:solidFill>
                  <a:srgbClr val="698E4E"/>
                </a:solidFill>
                <a:latin typeface="Quicksand" pitchFamily="2" charset="0"/>
                <a:cs typeface="Arial" panose="020B0604020202020204" pitchFamily="34" charset="0"/>
              </a:rPr>
              <a:t>12,000</a:t>
            </a:r>
            <a:r>
              <a:rPr lang="en-GB" sz="2700" b="1" dirty="0">
                <a:solidFill>
                  <a:schemeClr val="accent6">
                    <a:lumMod val="75000"/>
                  </a:schemeClr>
                </a:solidFill>
                <a:latin typeface="Quicksand" pitchFamily="2" charset="0"/>
                <a:cs typeface="Arial" panose="020B0604020202020204" pitchFamily="34" charset="0"/>
              </a:rPr>
              <a:t> 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latin typeface="Quicksand" pitchFamily="2" charset="0"/>
                <a:cs typeface="Times New Roman" pitchFamily="18" charset="0"/>
              </a:rPr>
              <a:t>of children living in poverty</a:t>
            </a:r>
          </a:p>
        </p:txBody>
      </p:sp>
      <p:grpSp>
        <p:nvGrpSpPr>
          <p:cNvPr id="13" name="Group 25">
            <a:extLst>
              <a:ext uri="{FF2B5EF4-FFF2-40B4-BE49-F238E27FC236}">
                <a16:creationId xmlns:a16="http://schemas.microsoft.com/office/drawing/2014/main" id="{572A1E46-FA57-24ED-E812-A4BE48E33C9F}"/>
              </a:ext>
            </a:extLst>
          </p:cNvPr>
          <p:cNvGrpSpPr>
            <a:grpSpLocks/>
          </p:cNvGrpSpPr>
          <p:nvPr/>
        </p:nvGrpSpPr>
        <p:grpSpPr bwMode="auto">
          <a:xfrm rot="-920069">
            <a:off x="-1784190" y="3900648"/>
            <a:ext cx="6129124" cy="1218285"/>
            <a:chOff x="-2630323" y="3173939"/>
            <a:chExt cx="8456783" cy="1950282"/>
          </a:xfrm>
        </p:grpSpPr>
        <p:pic>
          <p:nvPicPr>
            <p:cNvPr id="14" name="Picture 23">
              <a:extLst>
                <a:ext uri="{FF2B5EF4-FFF2-40B4-BE49-F238E27FC236}">
                  <a16:creationId xmlns:a16="http://schemas.microsoft.com/office/drawing/2014/main" id="{49C92DC6-A734-3FB6-2AAA-7C9C7A805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9432" y="3173939"/>
              <a:ext cx="5237028" cy="195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26">
              <a:extLst>
                <a:ext uri="{FF2B5EF4-FFF2-40B4-BE49-F238E27FC236}">
                  <a16:creationId xmlns:a16="http://schemas.microsoft.com/office/drawing/2014/main" id="{98721B88-D4CC-AF67-0760-91DB83E41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630323" y="4536581"/>
              <a:ext cx="4265431" cy="480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GB" sz="1350" b="1" dirty="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6" name="Group 34">
            <a:extLst>
              <a:ext uri="{FF2B5EF4-FFF2-40B4-BE49-F238E27FC236}">
                <a16:creationId xmlns:a16="http://schemas.microsoft.com/office/drawing/2014/main" id="{6FD64F90-EFBB-DA6F-F36B-38F2318EA9AD}"/>
              </a:ext>
            </a:extLst>
          </p:cNvPr>
          <p:cNvGrpSpPr>
            <a:grpSpLocks/>
          </p:cNvGrpSpPr>
          <p:nvPr/>
        </p:nvGrpSpPr>
        <p:grpSpPr bwMode="auto">
          <a:xfrm rot="331159">
            <a:off x="3065318" y="1078874"/>
            <a:ext cx="4339584" cy="2118482"/>
            <a:chOff x="1116619" y="1234207"/>
            <a:chExt cx="4331645" cy="1581101"/>
          </a:xfrm>
        </p:grpSpPr>
        <p:pic>
          <p:nvPicPr>
            <p:cNvPr id="17" name="Picture 13">
              <a:extLst>
                <a:ext uri="{FF2B5EF4-FFF2-40B4-BE49-F238E27FC236}">
                  <a16:creationId xmlns:a16="http://schemas.microsoft.com/office/drawing/2014/main" id="{398415D7-9FAE-B7E9-7007-085C65C4C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16619" y="1234207"/>
              <a:ext cx="3997646" cy="15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F976254D-D924-FF02-0895-671195DFA0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1773" y="1754252"/>
              <a:ext cx="3896491" cy="66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srgbClr val="698E4E"/>
                  </a:solidFill>
                  <a:latin typeface="Quicksand" pitchFamily="2" charset="0"/>
                  <a:cs typeface="Arial" panose="020B0604020202020204" pitchFamily="34" charset="0"/>
                </a:rPr>
                <a:t>£3,785 - £4,298 </a:t>
              </a:r>
              <a:r>
                <a:rPr lang="en-GB" sz="1400" b="1" dirty="0">
                  <a:solidFill>
                    <a:schemeClr val="bg1">
                      <a:lumMod val="50000"/>
                    </a:schemeClr>
                  </a:solidFill>
                  <a:latin typeface="Quicksand" pitchFamily="2" charset="0"/>
                  <a:cs typeface="Times New Roman" pitchFamily="18" charset="0"/>
                </a:rPr>
                <a:t>unsecured debt </a:t>
              </a:r>
            </a:p>
            <a:p>
              <a:r>
                <a:rPr lang="en-GB" sz="1400" b="1" dirty="0">
                  <a:solidFill>
                    <a:schemeClr val="bg1">
                      <a:lumMod val="50000"/>
                    </a:schemeClr>
                  </a:solidFill>
                  <a:latin typeface="Quicksand" pitchFamily="2" charset="0"/>
                  <a:cs typeface="Times New Roman" pitchFamily="18" charset="0"/>
                </a:rPr>
                <a:t>per person in Northamptonshire –</a:t>
              </a:r>
            </a:p>
            <a:p>
              <a:r>
                <a:rPr lang="en-GB" sz="1400" b="1" dirty="0">
                  <a:solidFill>
                    <a:schemeClr val="bg1">
                      <a:lumMod val="50000"/>
                    </a:schemeClr>
                  </a:solidFill>
                  <a:latin typeface="Quicksand" pitchFamily="2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19" name="Group 15">
            <a:extLst>
              <a:ext uri="{FF2B5EF4-FFF2-40B4-BE49-F238E27FC236}">
                <a16:creationId xmlns:a16="http://schemas.microsoft.com/office/drawing/2014/main" id="{D8019D65-C26D-6A27-8441-2D2A6472490D}"/>
              </a:ext>
            </a:extLst>
          </p:cNvPr>
          <p:cNvGrpSpPr>
            <a:grpSpLocks/>
          </p:cNvGrpSpPr>
          <p:nvPr/>
        </p:nvGrpSpPr>
        <p:grpSpPr bwMode="auto">
          <a:xfrm rot="909528">
            <a:off x="6739524" y="1053993"/>
            <a:ext cx="3274310" cy="2065031"/>
            <a:chOff x="5690235" y="937704"/>
            <a:chExt cx="2592288" cy="2580663"/>
          </a:xfrm>
        </p:grpSpPr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358674AA-D624-9AD2-39D0-EC3A5E4B1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90235" y="937704"/>
              <a:ext cx="2592288" cy="258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7">
              <a:extLst>
                <a:ext uri="{FF2B5EF4-FFF2-40B4-BE49-F238E27FC236}">
                  <a16:creationId xmlns:a16="http://schemas.microsoft.com/office/drawing/2014/main" id="{E7D864AD-502E-C1DA-3141-585C6D3DF6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8171" y="1538401"/>
              <a:ext cx="2354394" cy="155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rgbClr val="698E4E"/>
                  </a:solidFill>
                  <a:latin typeface="Quicksand" pitchFamily="2" charset="0"/>
                  <a:cs typeface="Arial" panose="020B0604020202020204" pitchFamily="34" charset="0"/>
                </a:rPr>
                <a:t>38,171</a:t>
              </a:r>
              <a:r>
                <a:rPr lang="en-GB" sz="2400" b="1" dirty="0">
                  <a:solidFill>
                    <a:schemeClr val="accent6">
                      <a:lumMod val="75000"/>
                    </a:schemeClr>
                  </a:solidFill>
                  <a:latin typeface="Quicksand" pitchFamily="2" charset="0"/>
                  <a:cs typeface="Arial" panose="020B0604020202020204" pitchFamily="34" charset="0"/>
                </a:rPr>
                <a:t> </a:t>
              </a:r>
              <a:r>
                <a:rPr lang="en-GB" sz="1400" b="1" dirty="0">
                  <a:solidFill>
                    <a:schemeClr val="bg1">
                      <a:lumMod val="50000"/>
                    </a:schemeClr>
                  </a:solidFill>
                  <a:latin typeface="Quicksand" pitchFamily="2" charset="0"/>
                </a:rPr>
                <a:t>households in  fuel poverty</a:t>
              </a:r>
            </a:p>
            <a:p>
              <a:endParaRPr lang="en-GB" sz="135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endParaRPr lang="en-GB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8">
            <a:extLst>
              <a:ext uri="{FF2B5EF4-FFF2-40B4-BE49-F238E27FC236}">
                <a16:creationId xmlns:a16="http://schemas.microsoft.com/office/drawing/2014/main" id="{99581F07-5A33-4B6F-F04A-8A3325D11868}"/>
              </a:ext>
            </a:extLst>
          </p:cNvPr>
          <p:cNvGrpSpPr>
            <a:grpSpLocks/>
          </p:cNvGrpSpPr>
          <p:nvPr/>
        </p:nvGrpSpPr>
        <p:grpSpPr bwMode="auto">
          <a:xfrm rot="-559359">
            <a:off x="512490" y="4497581"/>
            <a:ext cx="3987010" cy="1537488"/>
            <a:chOff x="712023" y="4797152"/>
            <a:chExt cx="3843536" cy="1633731"/>
          </a:xfrm>
        </p:grpSpPr>
        <p:pic>
          <p:nvPicPr>
            <p:cNvPr id="26" name="Picture 8">
              <a:extLst>
                <a:ext uri="{FF2B5EF4-FFF2-40B4-BE49-F238E27FC236}">
                  <a16:creationId xmlns:a16="http://schemas.microsoft.com/office/drawing/2014/main" id="{0319ABB3-B449-C417-F564-44DDD3B55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0800000">
              <a:off x="712023" y="4797152"/>
              <a:ext cx="3843536" cy="1633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11">
              <a:extLst>
                <a:ext uri="{FF2B5EF4-FFF2-40B4-BE49-F238E27FC236}">
                  <a16:creationId xmlns:a16="http://schemas.microsoft.com/office/drawing/2014/main" id="{2664F324-9D00-BF21-DC06-759E344FE1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2018" y="5307649"/>
              <a:ext cx="2863784" cy="735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srgbClr val="698E4E"/>
                  </a:solidFill>
                  <a:latin typeface="Quicksand" pitchFamily="2" charset="0"/>
                  <a:cs typeface="Arial" panose="020B0604020202020204" pitchFamily="34" charset="0"/>
                </a:rPr>
                <a:t>540</a:t>
              </a:r>
              <a:r>
                <a:rPr lang="en-GB" sz="2400" b="1" dirty="0">
                  <a:solidFill>
                    <a:srgbClr val="FF0066"/>
                  </a:solidFill>
                  <a:latin typeface="Quicksand" pitchFamily="2" charset="0"/>
                  <a:cs typeface="Times New Roman" pitchFamily="18" charset="0"/>
                </a:rPr>
                <a:t> </a:t>
              </a:r>
              <a:r>
                <a:rPr lang="en-GB" sz="1500" b="1" dirty="0">
                  <a:solidFill>
                    <a:schemeClr val="bg1">
                      <a:lumMod val="50000"/>
                    </a:schemeClr>
                  </a:solidFill>
                  <a:latin typeface="Quicksand" pitchFamily="2" charset="0"/>
                  <a:cs typeface="Times New Roman" pitchFamily="18" charset="0"/>
                </a:rPr>
                <a:t>excess winter deaths in</a:t>
              </a:r>
            </a:p>
            <a:p>
              <a:r>
                <a:rPr lang="en-GB" sz="1500" b="1" dirty="0">
                  <a:solidFill>
                    <a:schemeClr val="bg1">
                      <a:lumMod val="50000"/>
                    </a:schemeClr>
                  </a:solidFill>
                  <a:latin typeface="Quicksand" pitchFamily="2" charset="0"/>
                  <a:cs typeface="Times New Roman" pitchFamily="18" charset="0"/>
                </a:rPr>
                <a:t>Northamptonshire</a:t>
              </a:r>
            </a:p>
          </p:txBody>
        </p:sp>
      </p:grpSp>
      <p:grpSp>
        <p:nvGrpSpPr>
          <p:cNvPr id="28" name="Group 33">
            <a:extLst>
              <a:ext uri="{FF2B5EF4-FFF2-40B4-BE49-F238E27FC236}">
                <a16:creationId xmlns:a16="http://schemas.microsoft.com/office/drawing/2014/main" id="{4F56B5DC-88AC-A364-DA04-591B52327211}"/>
              </a:ext>
            </a:extLst>
          </p:cNvPr>
          <p:cNvGrpSpPr>
            <a:grpSpLocks/>
          </p:cNvGrpSpPr>
          <p:nvPr/>
        </p:nvGrpSpPr>
        <p:grpSpPr bwMode="auto">
          <a:xfrm>
            <a:off x="2990963" y="2831227"/>
            <a:ext cx="7534014" cy="1463253"/>
            <a:chOff x="-807773" y="2236501"/>
            <a:chExt cx="8117325" cy="1565456"/>
          </a:xfrm>
        </p:grpSpPr>
        <p:pic>
          <p:nvPicPr>
            <p:cNvPr id="29" name="Picture 3">
              <a:extLst>
                <a:ext uri="{FF2B5EF4-FFF2-40B4-BE49-F238E27FC236}">
                  <a16:creationId xmlns:a16="http://schemas.microsoft.com/office/drawing/2014/main" id="{90DC9BEB-AFBD-F7AE-9C27-211595322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-807773" y="2236501"/>
              <a:ext cx="8117325" cy="1565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Box 16">
              <a:extLst>
                <a:ext uri="{FF2B5EF4-FFF2-40B4-BE49-F238E27FC236}">
                  <a16:creationId xmlns:a16="http://schemas.microsoft.com/office/drawing/2014/main" id="{E284E2BC-7A6B-A61F-3FF1-EFFEDA3B4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89143" y="2553484"/>
              <a:ext cx="6725776" cy="724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698E4E"/>
                  </a:solidFill>
                  <a:latin typeface="Quicksand" pitchFamily="2" charset="0"/>
                  <a:cs typeface="Arial" panose="020B0604020202020204" pitchFamily="34" charset="0"/>
                </a:rPr>
                <a:t>77% </a:t>
              </a:r>
              <a:r>
                <a:rPr lang="en-GB" sz="1400" b="1" dirty="0">
                  <a:solidFill>
                    <a:schemeClr val="bg1">
                      <a:lumMod val="50000"/>
                    </a:schemeClr>
                  </a:solidFill>
                  <a:latin typeface="Quicksand" pitchFamily="2" charset="0"/>
                  <a:cs typeface="Arial" panose="020B0604020202020204" pitchFamily="34" charset="0"/>
                </a:rPr>
                <a:t>increase in number of cases </a:t>
              </a:r>
              <a:r>
                <a:rPr lang="en-GB" sz="1400" b="1" dirty="0">
                  <a:solidFill>
                    <a:schemeClr val="bg1">
                      <a:lumMod val="50000"/>
                    </a:schemeClr>
                  </a:solidFill>
                  <a:latin typeface="Quicksand" pitchFamily="2" charset="0"/>
                  <a:cs typeface="Times New Roman" pitchFamily="18" charset="0"/>
                </a:rPr>
                <a:t>2022 v 2023 managed by Accommodation Concern</a:t>
              </a:r>
            </a:p>
          </p:txBody>
        </p:sp>
      </p:grpSp>
      <p:grpSp>
        <p:nvGrpSpPr>
          <p:cNvPr id="34" name="Group 25">
            <a:extLst>
              <a:ext uri="{FF2B5EF4-FFF2-40B4-BE49-F238E27FC236}">
                <a16:creationId xmlns:a16="http://schemas.microsoft.com/office/drawing/2014/main" id="{B0E78915-5D9C-FFA1-39B0-C3165A0A7209}"/>
              </a:ext>
            </a:extLst>
          </p:cNvPr>
          <p:cNvGrpSpPr>
            <a:grpSpLocks/>
          </p:cNvGrpSpPr>
          <p:nvPr/>
        </p:nvGrpSpPr>
        <p:grpSpPr bwMode="auto">
          <a:xfrm rot="-920069">
            <a:off x="235748" y="3248951"/>
            <a:ext cx="3346412" cy="1350101"/>
            <a:chOff x="860012" y="2488735"/>
            <a:chExt cx="4646459" cy="1438315"/>
          </a:xfrm>
        </p:grpSpPr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ADE30026-F1BD-1B04-345B-AE061314F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5251" y="2488735"/>
              <a:ext cx="3862260" cy="1438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Box 26">
              <a:extLst>
                <a:ext uri="{FF2B5EF4-FFF2-40B4-BE49-F238E27FC236}">
                  <a16:creationId xmlns:a16="http://schemas.microsoft.com/office/drawing/2014/main" id="{C37D6A69-9C00-7796-1C7B-5977F2C92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012" y="3158317"/>
              <a:ext cx="4646459" cy="721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rgbClr val="698E4E"/>
                  </a:solidFill>
                  <a:latin typeface="Quicksand" pitchFamily="2" charset="0"/>
                  <a:cs typeface="Arial" panose="020B0604020202020204" pitchFamily="34" charset="0"/>
                </a:rPr>
                <a:t>93,000</a:t>
              </a:r>
              <a:r>
                <a:rPr lang="en-GB" sz="2100" b="1" dirty="0">
                  <a:solidFill>
                    <a:srgbClr val="698E4E"/>
                  </a:solidFill>
                  <a:latin typeface="Quicksand" pitchFamily="2" charset="0"/>
                  <a:cs typeface="Arial" panose="020B0604020202020204" pitchFamily="34" charset="0"/>
                </a:rPr>
                <a:t> </a:t>
              </a:r>
              <a:r>
                <a:rPr lang="en-GB" sz="1400" b="1" dirty="0">
                  <a:solidFill>
                    <a:schemeClr val="bg2">
                      <a:lumMod val="50000"/>
                    </a:schemeClr>
                  </a:solidFill>
                  <a:latin typeface="Quicksand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households </a:t>
              </a:r>
              <a:r>
                <a:rPr lang="en-GB" sz="1400" b="1" dirty="0">
                  <a:solidFill>
                    <a:schemeClr val="bg2">
                      <a:lumMod val="50000"/>
                    </a:schemeClr>
                  </a:solidFill>
                  <a:latin typeface="Quicksand" pitchFamily="2" charset="0"/>
                  <a:cs typeface="Times New Roman" pitchFamily="18" charset="0"/>
                </a:rPr>
                <a:t>suffering from deprivation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BA71E4-3AF5-824B-9BA3-8635DBB13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66653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653A59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The Need - Northamptonshire</a:t>
            </a:r>
          </a:p>
        </p:txBody>
      </p:sp>
    </p:spTree>
    <p:extLst>
      <p:ext uri="{BB962C8B-B14F-4D97-AF65-F5344CB8AC3E}">
        <p14:creationId xmlns:p14="http://schemas.microsoft.com/office/powerpoint/2010/main" val="3851519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A71E4-3AF5-824B-9BA3-8635DBB13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0887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653A59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Supported Housing</a:t>
            </a:r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519CCD16-E402-CFDF-048B-22F53ACD38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829412"/>
              </p:ext>
            </p:extLst>
          </p:nvPr>
        </p:nvGraphicFramePr>
        <p:xfrm>
          <a:off x="557059" y="1182328"/>
          <a:ext cx="9078554" cy="4432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6B01C8C-FE9C-B622-798F-B07C7E42D93A}"/>
              </a:ext>
            </a:extLst>
          </p:cNvPr>
          <p:cNvSpPr txBox="1"/>
          <p:nvPr/>
        </p:nvSpPr>
        <p:spPr>
          <a:xfrm>
            <a:off x="4197096" y="5846542"/>
            <a:ext cx="5347569" cy="646331"/>
          </a:xfrm>
          <a:prstGeom prst="rect">
            <a:avLst/>
          </a:prstGeom>
          <a:solidFill>
            <a:srgbClr val="698E4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Raleway" pitchFamily="2" charset="0"/>
              </a:rPr>
              <a:t>98% of beneficiaries under the pilot scheme maintained their tenancy in the long term</a:t>
            </a:r>
          </a:p>
        </p:txBody>
      </p:sp>
    </p:spTree>
    <p:extLst>
      <p:ext uri="{BB962C8B-B14F-4D97-AF65-F5344CB8AC3E}">
        <p14:creationId xmlns:p14="http://schemas.microsoft.com/office/powerpoint/2010/main" val="2195012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A71E4-3AF5-824B-9BA3-8635DBB13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653A59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Advice Services </a:t>
            </a:r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882C5391-61C6-7D29-AA08-496F78F9CF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382781"/>
              </p:ext>
            </p:extLst>
          </p:nvPr>
        </p:nvGraphicFramePr>
        <p:xfrm>
          <a:off x="378542" y="1017639"/>
          <a:ext cx="9329814" cy="4665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8A1D041-EC24-D022-E628-BF233CA50EE8}"/>
              </a:ext>
            </a:extLst>
          </p:cNvPr>
          <p:cNvSpPr txBox="1"/>
          <p:nvPr/>
        </p:nvSpPr>
        <p:spPr>
          <a:xfrm>
            <a:off x="2569368" y="5846542"/>
            <a:ext cx="7138988" cy="646331"/>
          </a:xfrm>
          <a:prstGeom prst="rect">
            <a:avLst/>
          </a:prstGeom>
          <a:solidFill>
            <a:srgbClr val="698E4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Raleway" pitchFamily="2" charset="0"/>
              </a:rPr>
              <a:t>Financial gains for service users of over £2m in 2023 = boost to local economy as money spent not saved</a:t>
            </a:r>
          </a:p>
        </p:txBody>
      </p:sp>
    </p:spTree>
    <p:extLst>
      <p:ext uri="{BB962C8B-B14F-4D97-AF65-F5344CB8AC3E}">
        <p14:creationId xmlns:p14="http://schemas.microsoft.com/office/powerpoint/2010/main" val="1084959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A71E4-3AF5-824B-9BA3-8635DBB13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67882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653A59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2023 Key Outputs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E688B88-F494-D7A9-1D79-3C0F781CC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335638"/>
              </p:ext>
            </p:extLst>
          </p:nvPr>
        </p:nvGraphicFramePr>
        <p:xfrm>
          <a:off x="681037" y="1461831"/>
          <a:ext cx="8840333" cy="4489026"/>
        </p:xfrm>
        <a:graphic>
          <a:graphicData uri="http://schemas.openxmlformats.org/drawingml/2006/table">
            <a:tbl>
              <a:tblPr firstRow="1" firstCol="1" bandRow="1"/>
              <a:tblGrid>
                <a:gridCol w="901329">
                  <a:extLst>
                    <a:ext uri="{9D8B030D-6E8A-4147-A177-3AD203B41FA5}">
                      <a16:colId xmlns:a16="http://schemas.microsoft.com/office/drawing/2014/main" val="3688117292"/>
                    </a:ext>
                  </a:extLst>
                </a:gridCol>
                <a:gridCol w="3345070">
                  <a:extLst>
                    <a:ext uri="{9D8B030D-6E8A-4147-A177-3AD203B41FA5}">
                      <a16:colId xmlns:a16="http://schemas.microsoft.com/office/drawing/2014/main" val="3404526189"/>
                    </a:ext>
                  </a:extLst>
                </a:gridCol>
                <a:gridCol w="893735">
                  <a:extLst>
                    <a:ext uri="{9D8B030D-6E8A-4147-A177-3AD203B41FA5}">
                      <a16:colId xmlns:a16="http://schemas.microsoft.com/office/drawing/2014/main" val="1508718805"/>
                    </a:ext>
                  </a:extLst>
                </a:gridCol>
                <a:gridCol w="3700199">
                  <a:extLst>
                    <a:ext uri="{9D8B030D-6E8A-4147-A177-3AD203B41FA5}">
                      <a16:colId xmlns:a16="http://schemas.microsoft.com/office/drawing/2014/main" val="866340730"/>
                    </a:ext>
                  </a:extLst>
                </a:gridCol>
              </a:tblGrid>
              <a:tr h="98600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615" marR="99615" marT="138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660066"/>
                          </a:solidFill>
                          <a:effectLst/>
                          <a:latin typeface="Quicksand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unique beneficiaries</a:t>
                      </a:r>
                      <a:endParaRPr lang="en-GB" sz="1400" b="1" i="0" u="none" strike="noStrike" dirty="0">
                        <a:solidFill>
                          <a:srgbClr val="660066"/>
                        </a:solidFill>
                        <a:effectLst/>
                        <a:latin typeface="Quicksand" pitchFamily="2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0" i="0" u="none" strike="noStrike" dirty="0">
                          <a:effectLst/>
                          <a:latin typeface="Quicksand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2437</a:t>
                      </a:r>
                      <a:endParaRPr lang="en-GB" sz="1400" b="0" i="0" u="none" strike="noStrike" dirty="0">
                        <a:effectLst/>
                        <a:latin typeface="Quicksand" pitchFamily="2" charset="0"/>
                      </a:endParaRPr>
                    </a:p>
                  </a:txBody>
                  <a:tcPr marL="99615" marR="99615" marT="138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0" i="0" u="none" strike="noStrike" dirty="0">
                          <a:effectLst/>
                          <a:latin typeface="Quicksand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b="0" i="0" u="none" strike="noStrike" dirty="0">
                        <a:effectLst/>
                        <a:latin typeface="Quicksand" pitchFamily="2" charset="0"/>
                      </a:endParaRPr>
                    </a:p>
                  </a:txBody>
                  <a:tcPr marL="99615" marR="99615" marT="138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660066"/>
                          </a:solidFill>
                          <a:effectLst/>
                          <a:latin typeface="Quicksand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interventions for beneficiaries</a:t>
                      </a:r>
                      <a:endParaRPr lang="en-GB" sz="1400" b="1" i="0" u="none" strike="noStrike" dirty="0">
                        <a:solidFill>
                          <a:srgbClr val="660066"/>
                        </a:solidFill>
                        <a:effectLst/>
                        <a:latin typeface="Quicksand" pitchFamily="2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0" i="0" u="none" strike="noStrike" dirty="0">
                          <a:effectLst/>
                          <a:latin typeface="Quicksand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4,240</a:t>
                      </a:r>
                      <a:endParaRPr lang="en-GB" sz="1400" b="0" i="0" u="none" strike="noStrike" dirty="0">
                        <a:effectLst/>
                        <a:highlight>
                          <a:srgbClr val="FFFF00"/>
                        </a:highlight>
                        <a:latin typeface="Quicksand" pitchFamily="2" charset="0"/>
                      </a:endParaRPr>
                    </a:p>
                  </a:txBody>
                  <a:tcPr marL="99615" marR="99615" marT="138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654245"/>
                  </a:ext>
                </a:extLst>
              </a:tr>
              <a:tr h="952061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615" marR="99615" marT="138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660066"/>
                          </a:solidFill>
                          <a:effectLst/>
                          <a:latin typeface="Quicksand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Emergency food</a:t>
                      </a:r>
                      <a:endParaRPr lang="en-GB" sz="1400" b="1" i="0" u="none" strike="noStrike" dirty="0">
                        <a:solidFill>
                          <a:srgbClr val="660066"/>
                        </a:solidFill>
                        <a:effectLst/>
                        <a:latin typeface="Quicksand" pitchFamily="2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Quicksand" pitchFamily="2" charset="0"/>
                          <a:ea typeface="+mn-ea"/>
                          <a:cs typeface="+mn-cs"/>
                        </a:rPr>
                        <a:t>832 people supported with emergency food valued at £23,172</a:t>
                      </a:r>
                      <a:endParaRPr lang="en-GB" sz="1400" b="0" i="0" u="none" strike="noStrike" dirty="0">
                        <a:effectLst/>
                        <a:latin typeface="Quicksand" pitchFamily="2" charset="0"/>
                      </a:endParaRPr>
                    </a:p>
                  </a:txBody>
                  <a:tcPr marL="99615" marR="99615" marT="138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0" i="0" u="none" strike="noStrike" dirty="0">
                          <a:effectLst/>
                          <a:latin typeface="Quicksand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b="0" i="0" u="none" strike="noStrike" dirty="0">
                        <a:effectLst/>
                        <a:latin typeface="Quicksand" pitchFamily="2" charset="0"/>
                      </a:endParaRPr>
                    </a:p>
                  </a:txBody>
                  <a:tcPr marL="99615" marR="99615" marT="138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660066"/>
                          </a:solidFill>
                          <a:effectLst/>
                          <a:latin typeface="Quicksand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Helped with debt problems</a:t>
                      </a:r>
                      <a:endParaRPr lang="en-GB" sz="1400" b="1" i="0" u="none" strike="noStrike" dirty="0">
                        <a:solidFill>
                          <a:srgbClr val="660066"/>
                        </a:solidFill>
                        <a:effectLst/>
                        <a:latin typeface="Quicksand" pitchFamily="2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0" i="0" u="none" strike="noStrike" dirty="0">
                          <a:effectLst/>
                          <a:latin typeface="Quicksand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Debt written off: £431,142</a:t>
                      </a:r>
                      <a:endParaRPr lang="en-GB" sz="1400" b="0" i="0" u="none" strike="noStrike" dirty="0">
                        <a:effectLst/>
                        <a:latin typeface="Quicksand" pitchFamily="2" charset="0"/>
                      </a:endParaRPr>
                    </a:p>
                  </a:txBody>
                  <a:tcPr marL="99615" marR="99615" marT="138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095137"/>
                  </a:ext>
                </a:extLst>
              </a:tr>
              <a:tr h="1146821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615" marR="99615" marT="138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660066"/>
                          </a:solidFill>
                          <a:effectLst/>
                          <a:latin typeface="Quicksand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benefit checks undertaken</a:t>
                      </a:r>
                      <a:endParaRPr lang="en-GB" sz="1400" b="1" i="0" u="none" strike="noStrike" dirty="0">
                        <a:solidFill>
                          <a:srgbClr val="660066"/>
                        </a:solidFill>
                        <a:effectLst/>
                        <a:latin typeface="Quicksand" pitchFamily="2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0" i="0" u="none" strike="noStrike" dirty="0">
                          <a:effectLst/>
                          <a:latin typeface="Quicksand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361</a:t>
                      </a:r>
                    </a:p>
                  </a:txBody>
                  <a:tcPr marL="99615" marR="99615" marT="138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0" i="0" u="none" strike="noStrike" dirty="0">
                          <a:effectLst/>
                          <a:latin typeface="Quicksand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b="0" i="0" u="none" strike="noStrike" dirty="0">
                        <a:effectLst/>
                        <a:latin typeface="Quicksand" pitchFamily="2" charset="0"/>
                      </a:endParaRPr>
                    </a:p>
                  </a:txBody>
                  <a:tcPr marL="99615" marR="99615" marT="138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660066"/>
                          </a:solidFill>
                          <a:effectLst/>
                          <a:latin typeface="Quicksand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gains in income</a:t>
                      </a:r>
                      <a:endParaRPr lang="en-GB" sz="1400" b="1" i="0" u="none" strike="noStrike" dirty="0">
                        <a:solidFill>
                          <a:srgbClr val="660066"/>
                        </a:solidFill>
                        <a:effectLst/>
                        <a:latin typeface="Quicksand" pitchFamily="2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0" i="0" u="none" strike="noStrike" dirty="0">
                          <a:effectLst/>
                          <a:latin typeface="Quicksand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£2.017,581</a:t>
                      </a:r>
                      <a:endParaRPr lang="en-GB" sz="1400" b="0" i="0" u="none" strike="noStrike" dirty="0">
                        <a:effectLst/>
                        <a:latin typeface="Quicksand" pitchFamily="2" charset="0"/>
                      </a:endParaRPr>
                    </a:p>
                  </a:txBody>
                  <a:tcPr marL="99615" marR="99615" marT="138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580271"/>
                  </a:ext>
                </a:extLst>
              </a:tr>
              <a:tr h="1404141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615" marR="99615" marT="138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660066"/>
                          </a:solidFill>
                          <a:effectLst/>
                          <a:latin typeface="Quicksand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 of successful applications for household items &amp; white goods</a:t>
                      </a: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0" i="0" u="none" strike="noStrike" dirty="0">
                          <a:effectLst/>
                          <a:latin typeface="Quicksand" pitchFamily="2" charset="0"/>
                        </a:rPr>
                        <a:t>£35,014</a:t>
                      </a:r>
                    </a:p>
                  </a:txBody>
                  <a:tcPr marL="99615" marR="99615" marT="138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0" i="0" u="none" strike="noStrike" dirty="0">
                          <a:effectLst/>
                          <a:latin typeface="Quicksand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b="0" i="0" u="none" strike="noStrike" dirty="0">
                        <a:effectLst/>
                        <a:latin typeface="Quicksand" pitchFamily="2" charset="0"/>
                      </a:endParaRPr>
                    </a:p>
                  </a:txBody>
                  <a:tcPr marL="99615" marR="99615" marT="138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>
                          <a:solidFill>
                            <a:srgbClr val="660066"/>
                          </a:solidFill>
                          <a:effectLst/>
                          <a:latin typeface="Quicksand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people supported with housing matters</a:t>
                      </a: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0" i="0" u="none" strike="noStrike" dirty="0">
                          <a:effectLst/>
                          <a:latin typeface="Quicksand" pitchFamily="2" charset="0"/>
                        </a:rPr>
                        <a:t>977</a:t>
                      </a:r>
                    </a:p>
                  </a:txBody>
                  <a:tcPr marL="99615" marR="99615" marT="138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227813"/>
                  </a:ext>
                </a:extLst>
              </a:tr>
            </a:tbl>
          </a:graphicData>
        </a:graphic>
      </p:graphicFrame>
      <p:pic>
        <p:nvPicPr>
          <p:cNvPr id="11" name="Graphic 1" descr="Children">
            <a:extLst>
              <a:ext uri="{FF2B5EF4-FFF2-40B4-BE49-F238E27FC236}">
                <a16:creationId xmlns:a16="http://schemas.microsoft.com/office/drawing/2014/main" id="{5ED734BC-D622-3921-28D6-2E100F117AB0}"/>
              </a:ext>
            </a:extLst>
          </p:cNvPr>
          <p:cNvPicPr/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5572" y="1567348"/>
            <a:ext cx="703580" cy="695325"/>
          </a:xfrm>
          <a:prstGeom prst="rect">
            <a:avLst/>
          </a:prstGeom>
        </p:spPr>
      </p:pic>
      <p:pic>
        <p:nvPicPr>
          <p:cNvPr id="12" name="Graphic 3" descr="Lunch Box">
            <a:extLst>
              <a:ext uri="{FF2B5EF4-FFF2-40B4-BE49-F238E27FC236}">
                <a16:creationId xmlns:a16="http://schemas.microsoft.com/office/drawing/2014/main" id="{33456776-CFD8-DC8D-D6E0-FFA65E22667B}"/>
              </a:ext>
            </a:extLst>
          </p:cNvPr>
          <p:cNvPicPr/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7799" y="2515618"/>
            <a:ext cx="619125" cy="619125"/>
          </a:xfrm>
          <a:prstGeom prst="rect">
            <a:avLst/>
          </a:prstGeom>
        </p:spPr>
      </p:pic>
      <p:pic>
        <p:nvPicPr>
          <p:cNvPr id="13" name="Graphic 5" descr="Clipboard Checked">
            <a:extLst>
              <a:ext uri="{FF2B5EF4-FFF2-40B4-BE49-F238E27FC236}">
                <a16:creationId xmlns:a16="http://schemas.microsoft.com/office/drawing/2014/main" id="{496FEA19-604B-CF42-7DEA-ABC2DD79B926}"/>
              </a:ext>
            </a:extLst>
          </p:cNvPr>
          <p:cNvPicPr/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0227" y="3545496"/>
            <a:ext cx="723900" cy="723900"/>
          </a:xfrm>
          <a:prstGeom prst="rect">
            <a:avLst/>
          </a:prstGeom>
        </p:spPr>
      </p:pic>
      <p:pic>
        <p:nvPicPr>
          <p:cNvPr id="14" name="Graphic 13" descr="Washing Machine with solid fill">
            <a:extLst>
              <a:ext uri="{FF2B5EF4-FFF2-40B4-BE49-F238E27FC236}">
                <a16:creationId xmlns:a16="http://schemas.microsoft.com/office/drawing/2014/main" id="{A2C5B163-BE3D-0BF9-9E08-424EE9EBDA4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4858" y="4764213"/>
            <a:ext cx="914400" cy="914400"/>
          </a:xfrm>
          <a:prstGeom prst="rect">
            <a:avLst/>
          </a:prstGeom>
        </p:spPr>
      </p:pic>
      <p:pic>
        <p:nvPicPr>
          <p:cNvPr id="16" name="Graphic 4" descr="Calculator">
            <a:extLst>
              <a:ext uri="{FF2B5EF4-FFF2-40B4-BE49-F238E27FC236}">
                <a16:creationId xmlns:a16="http://schemas.microsoft.com/office/drawing/2014/main" id="{F52DAC31-BE7D-72F8-E5EB-E0446AECF683}"/>
              </a:ext>
            </a:extLst>
          </p:cNvPr>
          <p:cNvPicPr/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53000" y="1567348"/>
            <a:ext cx="647700" cy="647700"/>
          </a:xfrm>
          <a:prstGeom prst="rect">
            <a:avLst/>
          </a:prstGeom>
        </p:spPr>
      </p:pic>
      <p:pic>
        <p:nvPicPr>
          <p:cNvPr id="17" name="Graphic 7" descr="Loan">
            <a:extLst>
              <a:ext uri="{FF2B5EF4-FFF2-40B4-BE49-F238E27FC236}">
                <a16:creationId xmlns:a16="http://schemas.microsoft.com/office/drawing/2014/main" id="{70F01640-7B64-7636-32CD-D68B01CBA8C4}"/>
              </a:ext>
            </a:extLst>
          </p:cNvPr>
          <p:cNvPicPr/>
          <p:nvPr/>
        </p:nvPicPr>
        <p:blipFill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42394" y="2488769"/>
            <a:ext cx="723900" cy="766763"/>
          </a:xfrm>
          <a:prstGeom prst="rect">
            <a:avLst/>
          </a:prstGeom>
        </p:spPr>
      </p:pic>
      <p:pic>
        <p:nvPicPr>
          <p:cNvPr id="18" name="Graphic 6" descr="Coins">
            <a:extLst>
              <a:ext uri="{FF2B5EF4-FFF2-40B4-BE49-F238E27FC236}">
                <a16:creationId xmlns:a16="http://schemas.microsoft.com/office/drawing/2014/main" id="{D73CE22D-5DF7-FCB0-E4E8-1FE79C7FB666}"/>
              </a:ext>
            </a:extLst>
          </p:cNvPr>
          <p:cNvPicPr/>
          <p:nvPr/>
        </p:nvPicPr>
        <p:blipFill>
          <a:blip r:embed="rId1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065824" y="3600679"/>
            <a:ext cx="647700" cy="6477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14B1D3-C79D-3F1D-0161-3C4F652F090B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53000" y="4787925"/>
            <a:ext cx="713294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30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A71E4-3AF5-824B-9BA3-8635DBB13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82359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653A59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Our Difference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5F2A62B2-5CEF-0B7B-2EEB-802C5A9EFB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290536"/>
              </p:ext>
            </p:extLst>
          </p:nvPr>
        </p:nvGraphicFramePr>
        <p:xfrm>
          <a:off x="763675" y="948535"/>
          <a:ext cx="8543924" cy="5186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633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A71E4-3AF5-824B-9BA3-8635DBB13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82359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653A59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How to Contact Us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4869A5-B3AC-E775-D1D4-CA66C157058D}"/>
              </a:ext>
            </a:extLst>
          </p:cNvPr>
          <p:cNvSpPr txBox="1">
            <a:spLocks/>
          </p:cNvSpPr>
          <p:nvPr/>
        </p:nvSpPr>
        <p:spPr>
          <a:xfrm>
            <a:off x="2800594" y="1188720"/>
            <a:ext cx="8420100" cy="9619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698E4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help@a-c.org.uk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8DCD56-437F-E798-26DB-562839C3B7A8}"/>
              </a:ext>
            </a:extLst>
          </p:cNvPr>
          <p:cNvSpPr txBox="1">
            <a:spLocks/>
          </p:cNvSpPr>
          <p:nvPr/>
        </p:nvSpPr>
        <p:spPr>
          <a:xfrm>
            <a:off x="2800594" y="2397034"/>
            <a:ext cx="8420100" cy="9619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698E4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01536 410560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FDF5FF-8506-21E0-0B13-62A01F580694}"/>
              </a:ext>
            </a:extLst>
          </p:cNvPr>
          <p:cNvSpPr txBox="1">
            <a:spLocks/>
          </p:cNvSpPr>
          <p:nvPr/>
        </p:nvSpPr>
        <p:spPr>
          <a:xfrm>
            <a:off x="804863" y="3605348"/>
            <a:ext cx="8420100" cy="9619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698E4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www.accommodationconcern.co.uk</a:t>
            </a:r>
          </a:p>
        </p:txBody>
      </p:sp>
    </p:spTree>
    <p:extLst>
      <p:ext uri="{BB962C8B-B14F-4D97-AF65-F5344CB8AC3E}">
        <p14:creationId xmlns:p14="http://schemas.microsoft.com/office/powerpoint/2010/main" val="400996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A71E4-3AF5-824B-9BA3-8635DBB13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82359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653A59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How to Contact Us</a:t>
            </a:r>
          </a:p>
        </p:txBody>
      </p:sp>
      <p:pic>
        <p:nvPicPr>
          <p:cNvPr id="1026" name="Picture 2" descr="Northamptonshire Healthcare NHS Foundation Trust - Join us at one of our  drop in crisis cafes. Ran by an NHFT mental health professional and a MIND  peer support worker, they provide support">
            <a:extLst>
              <a:ext uri="{FF2B5EF4-FFF2-40B4-BE49-F238E27FC236}">
                <a16:creationId xmlns:a16="http://schemas.microsoft.com/office/drawing/2014/main" id="{2FA03DE3-7423-B506-1221-A52797766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919" y="1530124"/>
            <a:ext cx="4348162" cy="434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756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1fcad13-9fe1-4b05-83cd-be575274fc3f" xsi:nil="true"/>
    <lcf76f155ced4ddcb4097134ff3c332f xmlns="8a79b042-d511-46e5-ad15-39d624c9835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7DE79C03D4544CA67255BA7A87DD59" ma:contentTypeVersion="18" ma:contentTypeDescription="Create a new document." ma:contentTypeScope="" ma:versionID="431a453f99e35f882f1bda9b9e90e43b">
  <xsd:schema xmlns:xsd="http://www.w3.org/2001/XMLSchema" xmlns:xs="http://www.w3.org/2001/XMLSchema" xmlns:p="http://schemas.microsoft.com/office/2006/metadata/properties" xmlns:ns2="8a79b042-d511-46e5-ad15-39d624c98353" xmlns:ns3="51fcad13-9fe1-4b05-83cd-be575274fc3f" targetNamespace="http://schemas.microsoft.com/office/2006/metadata/properties" ma:root="true" ma:fieldsID="efc7fd065944e421841494c57f6435af" ns2:_="" ns3:_="">
    <xsd:import namespace="8a79b042-d511-46e5-ad15-39d624c98353"/>
    <xsd:import namespace="51fcad13-9fe1-4b05-83cd-be575274fc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79b042-d511-46e5-ad15-39d624c983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abcf87a-a517-4603-9977-ea0d869cb4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cad13-9fe1-4b05-83cd-be575274fc3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63cf0c-22a3-47c5-a813-aad477174df0}" ma:internalName="TaxCatchAll" ma:showField="CatchAllData" ma:web="51fcad13-9fe1-4b05-83cd-be575274fc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77611A-D680-4551-85F6-50290BAC3580}">
  <ds:schemaRefs>
    <ds:schemaRef ds:uri="96de3b4c-c75d-44de-a0c1-c7b8493a7db9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90aa2965-56fd-4e2e-b09e-79a35887e80f"/>
  </ds:schemaRefs>
</ds:datastoreItem>
</file>

<file path=customXml/itemProps2.xml><?xml version="1.0" encoding="utf-8"?>
<ds:datastoreItem xmlns:ds="http://schemas.openxmlformats.org/officeDocument/2006/customXml" ds:itemID="{2805AB5B-C153-4427-AA0F-7AEC0922891F}"/>
</file>

<file path=customXml/itemProps3.xml><?xml version="1.0" encoding="utf-8"?>
<ds:datastoreItem xmlns:ds="http://schemas.openxmlformats.org/officeDocument/2006/customXml" ds:itemID="{9284811D-DD34-4111-AF86-F22562AF9D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</TotalTime>
  <Words>591</Words>
  <Application>Microsoft Office PowerPoint</Application>
  <PresentationFormat>A4 Paper (210x297 mm)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Quicksand</vt:lpstr>
      <vt:lpstr>Raleway</vt:lpstr>
      <vt:lpstr>Times New Roman</vt:lpstr>
      <vt:lpstr>Office Theme</vt:lpstr>
      <vt:lpstr>Town Meeting​</vt:lpstr>
      <vt:lpstr>About Us</vt:lpstr>
      <vt:lpstr>The Need - Northamptonshire</vt:lpstr>
      <vt:lpstr>Supported Housing</vt:lpstr>
      <vt:lpstr>Advice Services </vt:lpstr>
      <vt:lpstr>2023 Key Outputs</vt:lpstr>
      <vt:lpstr>Our Difference</vt:lpstr>
      <vt:lpstr>How to Contact Us</vt:lpstr>
      <vt:lpstr>How to 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Riches</dc:creator>
  <cp:lastModifiedBy>John Perry</cp:lastModifiedBy>
  <cp:revision>26</cp:revision>
  <dcterms:created xsi:type="dcterms:W3CDTF">2020-09-09T08:23:22Z</dcterms:created>
  <dcterms:modified xsi:type="dcterms:W3CDTF">2024-05-17T10:27:26Z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0x010100DD01D368B8646845A73A8DC40E9E7EDD</vt:lpwstr>
  </property>
  <property fmtid="{D5CDD505-2E9C-101B-9397-08002B2CF9AE}" pid="3" name="Order">
    <vt:r8>436000</vt:r8>
  </property>
  <property fmtid="{D5CDD505-2E9C-101B-9397-08002B2CF9AE}" pid="4" name="MediaServiceImageTags">
    <vt:lpwstr/>
  </property>
</Properties>
</file>