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8"/>
    <a:srgbClr val="EAEDF6"/>
    <a:srgbClr val="FCBB69"/>
    <a:srgbClr val="96A7CB"/>
    <a:srgbClr val="6481B2"/>
    <a:srgbClr val="2E649B"/>
    <a:srgbClr val="9A1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0F2109-0268-46C5-A69E-AF03C1AF5D42}"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7FCB3-AF51-45CD-B8AD-570DBCA87214}" type="slidenum">
              <a:rPr lang="en-GB" smtClean="0"/>
              <a:t>‹#›</a:t>
            </a:fld>
            <a:endParaRPr lang="en-GB"/>
          </a:p>
        </p:txBody>
      </p:sp>
    </p:spTree>
    <p:extLst>
      <p:ext uri="{BB962C8B-B14F-4D97-AF65-F5344CB8AC3E}">
        <p14:creationId xmlns:p14="http://schemas.microsoft.com/office/powerpoint/2010/main" val="414374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0F2109-0268-46C5-A69E-AF03C1AF5D42}"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7FCB3-AF51-45CD-B8AD-570DBCA87214}" type="slidenum">
              <a:rPr lang="en-GB" smtClean="0"/>
              <a:t>‹#›</a:t>
            </a:fld>
            <a:endParaRPr lang="en-GB"/>
          </a:p>
        </p:txBody>
      </p:sp>
    </p:spTree>
    <p:extLst>
      <p:ext uri="{BB962C8B-B14F-4D97-AF65-F5344CB8AC3E}">
        <p14:creationId xmlns:p14="http://schemas.microsoft.com/office/powerpoint/2010/main" val="411747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0F2109-0268-46C5-A69E-AF03C1AF5D42}"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7FCB3-AF51-45CD-B8AD-570DBCA87214}" type="slidenum">
              <a:rPr lang="en-GB" smtClean="0"/>
              <a:t>‹#›</a:t>
            </a:fld>
            <a:endParaRPr lang="en-GB"/>
          </a:p>
        </p:txBody>
      </p:sp>
    </p:spTree>
    <p:extLst>
      <p:ext uri="{BB962C8B-B14F-4D97-AF65-F5344CB8AC3E}">
        <p14:creationId xmlns:p14="http://schemas.microsoft.com/office/powerpoint/2010/main" val="161834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0F2109-0268-46C5-A69E-AF03C1AF5D42}"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7FCB3-AF51-45CD-B8AD-570DBCA87214}" type="slidenum">
              <a:rPr lang="en-GB" smtClean="0"/>
              <a:t>‹#›</a:t>
            </a:fld>
            <a:endParaRPr lang="en-GB"/>
          </a:p>
        </p:txBody>
      </p:sp>
    </p:spTree>
    <p:extLst>
      <p:ext uri="{BB962C8B-B14F-4D97-AF65-F5344CB8AC3E}">
        <p14:creationId xmlns:p14="http://schemas.microsoft.com/office/powerpoint/2010/main" val="247613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0F2109-0268-46C5-A69E-AF03C1AF5D42}"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7FCB3-AF51-45CD-B8AD-570DBCA87214}" type="slidenum">
              <a:rPr lang="en-GB" smtClean="0"/>
              <a:t>‹#›</a:t>
            </a:fld>
            <a:endParaRPr lang="en-GB"/>
          </a:p>
        </p:txBody>
      </p:sp>
    </p:spTree>
    <p:extLst>
      <p:ext uri="{BB962C8B-B14F-4D97-AF65-F5344CB8AC3E}">
        <p14:creationId xmlns:p14="http://schemas.microsoft.com/office/powerpoint/2010/main" val="47375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0F2109-0268-46C5-A69E-AF03C1AF5D42}"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7FCB3-AF51-45CD-B8AD-570DBCA87214}" type="slidenum">
              <a:rPr lang="en-GB" smtClean="0"/>
              <a:t>‹#›</a:t>
            </a:fld>
            <a:endParaRPr lang="en-GB"/>
          </a:p>
        </p:txBody>
      </p:sp>
    </p:spTree>
    <p:extLst>
      <p:ext uri="{BB962C8B-B14F-4D97-AF65-F5344CB8AC3E}">
        <p14:creationId xmlns:p14="http://schemas.microsoft.com/office/powerpoint/2010/main" val="1520774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0F2109-0268-46C5-A69E-AF03C1AF5D42}" type="datetimeFigureOut">
              <a:rPr lang="en-GB" smtClean="0"/>
              <a:t>22/05/2024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A7FCB3-AF51-45CD-B8AD-570DBCA87214}" type="slidenum">
              <a:rPr lang="en-GB" smtClean="0"/>
              <a:t>‹#›</a:t>
            </a:fld>
            <a:endParaRPr lang="en-GB"/>
          </a:p>
        </p:txBody>
      </p:sp>
    </p:spTree>
    <p:extLst>
      <p:ext uri="{BB962C8B-B14F-4D97-AF65-F5344CB8AC3E}">
        <p14:creationId xmlns:p14="http://schemas.microsoft.com/office/powerpoint/2010/main" val="178818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0F2109-0268-46C5-A69E-AF03C1AF5D42}" type="datetimeFigureOut">
              <a:rPr lang="en-GB" smtClean="0"/>
              <a:t>22/05/2024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A7FCB3-AF51-45CD-B8AD-570DBCA87214}" type="slidenum">
              <a:rPr lang="en-GB" smtClean="0"/>
              <a:t>‹#›</a:t>
            </a:fld>
            <a:endParaRPr lang="en-GB"/>
          </a:p>
        </p:txBody>
      </p:sp>
    </p:spTree>
    <p:extLst>
      <p:ext uri="{BB962C8B-B14F-4D97-AF65-F5344CB8AC3E}">
        <p14:creationId xmlns:p14="http://schemas.microsoft.com/office/powerpoint/2010/main" val="343592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F2109-0268-46C5-A69E-AF03C1AF5D42}" type="datetimeFigureOut">
              <a:rPr lang="en-GB" smtClean="0"/>
              <a:t>22/05/2024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A7FCB3-AF51-45CD-B8AD-570DBCA87214}" type="slidenum">
              <a:rPr lang="en-GB" smtClean="0"/>
              <a:t>‹#›</a:t>
            </a:fld>
            <a:endParaRPr lang="en-GB"/>
          </a:p>
        </p:txBody>
      </p:sp>
    </p:spTree>
    <p:extLst>
      <p:ext uri="{BB962C8B-B14F-4D97-AF65-F5344CB8AC3E}">
        <p14:creationId xmlns:p14="http://schemas.microsoft.com/office/powerpoint/2010/main" val="231041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0F2109-0268-46C5-A69E-AF03C1AF5D42}"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7FCB3-AF51-45CD-B8AD-570DBCA87214}" type="slidenum">
              <a:rPr lang="en-GB" smtClean="0"/>
              <a:t>‹#›</a:t>
            </a:fld>
            <a:endParaRPr lang="en-GB"/>
          </a:p>
        </p:txBody>
      </p:sp>
    </p:spTree>
    <p:extLst>
      <p:ext uri="{BB962C8B-B14F-4D97-AF65-F5344CB8AC3E}">
        <p14:creationId xmlns:p14="http://schemas.microsoft.com/office/powerpoint/2010/main" val="380352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0F2109-0268-46C5-A69E-AF03C1AF5D42}"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7FCB3-AF51-45CD-B8AD-570DBCA87214}" type="slidenum">
              <a:rPr lang="en-GB" smtClean="0"/>
              <a:t>‹#›</a:t>
            </a:fld>
            <a:endParaRPr lang="en-GB"/>
          </a:p>
        </p:txBody>
      </p:sp>
    </p:spTree>
    <p:extLst>
      <p:ext uri="{BB962C8B-B14F-4D97-AF65-F5344CB8AC3E}">
        <p14:creationId xmlns:p14="http://schemas.microsoft.com/office/powerpoint/2010/main" val="36965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F2109-0268-46C5-A69E-AF03C1AF5D42}" type="datetimeFigureOut">
              <a:rPr lang="en-GB" smtClean="0"/>
              <a:t>22/05/2024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7FCB3-AF51-45CD-B8AD-570DBCA87214}" type="slidenum">
              <a:rPr lang="en-GB" smtClean="0"/>
              <a:t>‹#›</a:t>
            </a:fld>
            <a:endParaRPr lang="en-GB"/>
          </a:p>
        </p:txBody>
      </p:sp>
    </p:spTree>
    <p:extLst>
      <p:ext uri="{BB962C8B-B14F-4D97-AF65-F5344CB8AC3E}">
        <p14:creationId xmlns:p14="http://schemas.microsoft.com/office/powerpoint/2010/main" val="4151730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535" t="23177" r="3499" b="38782"/>
          <a:stretch/>
        </p:blipFill>
        <p:spPr>
          <a:xfrm>
            <a:off x="0" y="0"/>
            <a:ext cx="12192000" cy="6858000"/>
          </a:xfrm>
          <a:prstGeom prst="rect">
            <a:avLst/>
          </a:prstGeom>
        </p:spPr>
      </p:pic>
      <p:sp>
        <p:nvSpPr>
          <p:cNvPr id="4" name="Rectangle 3"/>
          <p:cNvSpPr/>
          <p:nvPr/>
        </p:nvSpPr>
        <p:spPr>
          <a:xfrm>
            <a:off x="0" y="0"/>
            <a:ext cx="12205157" cy="6858000"/>
          </a:xfrm>
          <a:prstGeom prst="rect">
            <a:avLst/>
          </a:prstGeom>
          <a:solidFill>
            <a:srgbClr val="76717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905" y="5090760"/>
            <a:ext cx="3837002" cy="1395676"/>
          </a:xfrm>
          <a:prstGeom prst="rect">
            <a:avLst/>
          </a:prstGeom>
        </p:spPr>
      </p:pic>
      <p:sp>
        <p:nvSpPr>
          <p:cNvPr id="8" name="TextBox 7"/>
          <p:cNvSpPr txBox="1"/>
          <p:nvPr/>
        </p:nvSpPr>
        <p:spPr>
          <a:xfrm>
            <a:off x="364905" y="319390"/>
            <a:ext cx="12101415" cy="769441"/>
          </a:xfrm>
          <a:prstGeom prst="rect">
            <a:avLst/>
          </a:prstGeom>
          <a:noFill/>
        </p:spPr>
        <p:txBody>
          <a:bodyPr wrap="square" rtlCol="0">
            <a:spAutoFit/>
          </a:bodyPr>
          <a:lstStyle/>
          <a:p>
            <a:r>
              <a:rPr lang="en-GB"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Helping people find a way forward</a:t>
            </a:r>
          </a:p>
        </p:txBody>
      </p:sp>
    </p:spTree>
    <p:extLst>
      <p:ext uri="{BB962C8B-B14F-4D97-AF65-F5344CB8AC3E}">
        <p14:creationId xmlns:p14="http://schemas.microsoft.com/office/powerpoint/2010/main" val="189269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6582977" cy="6858000"/>
          </a:xfrm>
          <a:prstGeom prst="rect">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p:cNvGrpSpPr/>
          <p:nvPr/>
        </p:nvGrpSpPr>
        <p:grpSpPr>
          <a:xfrm>
            <a:off x="351692" y="415367"/>
            <a:ext cx="5997331" cy="4601127"/>
            <a:chOff x="351692" y="1935674"/>
            <a:chExt cx="5997331" cy="3303199"/>
          </a:xfrm>
        </p:grpSpPr>
        <p:sp>
          <p:nvSpPr>
            <p:cNvPr id="2" name="Rectangle 1"/>
            <p:cNvSpPr/>
            <p:nvPr/>
          </p:nvSpPr>
          <p:spPr>
            <a:xfrm>
              <a:off x="351692" y="1935674"/>
              <a:ext cx="5997331" cy="464008"/>
            </a:xfrm>
            <a:prstGeom prst="rect">
              <a:avLst/>
            </a:prstGeom>
          </p:spPr>
          <p:txBody>
            <a:bodyPr wrap="square">
              <a:spAutoFit/>
            </a:bodyPr>
            <a:lstStyle/>
            <a:p>
              <a:r>
                <a:rPr lang="en-GB" sz="3600" b="1" dirty="0">
                  <a:solidFill>
                    <a:srgbClr val="EAEDF6"/>
                  </a:solidFill>
                  <a:latin typeface="Open Sans Semibold" panose="020B0706030804020204" pitchFamily="34" charset="0"/>
                  <a:ea typeface="Open Sans Semibold" panose="020B0706030804020204" pitchFamily="34" charset="0"/>
                  <a:cs typeface="Open Sans Semibold" panose="020B0706030804020204" pitchFamily="34" charset="0"/>
                </a:rPr>
                <a:t>Your local advice charity </a:t>
              </a:r>
              <a:endParaRPr lang="en-GB" sz="3600" dirty="0">
                <a:solidFill>
                  <a:srgbClr val="EAEDF6"/>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 name="Rectangle 4"/>
            <p:cNvSpPr/>
            <p:nvPr/>
          </p:nvSpPr>
          <p:spPr>
            <a:xfrm>
              <a:off x="351692" y="2697878"/>
              <a:ext cx="5522546" cy="2540995"/>
            </a:xfrm>
            <a:prstGeom prst="rect">
              <a:avLst/>
            </a:prstGeom>
          </p:spPr>
          <p:txBody>
            <a:bodyPr wrap="square">
              <a:spAutoFit/>
            </a:bodyPr>
            <a:lstStyle/>
            <a:p>
              <a:r>
                <a:rPr lang="en-GB" sz="1600" b="1" dirty="0">
                  <a:solidFill>
                    <a:schemeClr val="bg1"/>
                  </a:solidFill>
                  <a:latin typeface="Open Sans" panose="020B0606030504020204" pitchFamily="34" charset="0"/>
                </a:rPr>
                <a:t>Citizens Advice Corby &amp; Kettering provides free independent, impartial and confidential advice to help people resolve their problems. </a:t>
              </a:r>
            </a:p>
            <a:p>
              <a:endParaRPr lang="en-GB" sz="1600" dirty="0">
                <a:solidFill>
                  <a:schemeClr val="bg1"/>
                </a:solidFill>
                <a:latin typeface="Open Sans" panose="020B0606030504020204" pitchFamily="34" charset="0"/>
              </a:endParaRPr>
            </a:p>
            <a:p>
              <a:r>
                <a:rPr lang="en-GB" sz="1600" dirty="0">
                  <a:solidFill>
                    <a:schemeClr val="bg1"/>
                  </a:solidFill>
                  <a:latin typeface="Open Sans" panose="020B0606030504020204" pitchFamily="34" charset="0"/>
                </a:rPr>
                <a:t>We also campaign to raise awareness about big issues that affect people’s lives. We provide advice on virtually any issue. Our goal is to help everyone find a way forward no matter what problem they face.</a:t>
              </a:r>
            </a:p>
            <a:p>
              <a:endParaRPr lang="en-GB" sz="1600" dirty="0">
                <a:solidFill>
                  <a:schemeClr val="bg1"/>
                </a:solidFill>
                <a:latin typeface="Open Sans" panose="020B0606030504020204" pitchFamily="34" charset="0"/>
              </a:endParaRPr>
            </a:p>
            <a:p>
              <a:r>
                <a:rPr lang="en-GB" sz="1600" dirty="0">
                  <a:solidFill>
                    <a:schemeClr val="bg1"/>
                  </a:solidFill>
                  <a:latin typeface="Open Sans" panose="020B0606030504020204" pitchFamily="34" charset="0"/>
                </a:rPr>
                <a:t>We value diversity, promote equality and challenge discrimination.</a:t>
              </a:r>
            </a:p>
            <a:p>
              <a:endParaRPr lang="en-GB" sz="1600" dirty="0">
                <a:solidFill>
                  <a:schemeClr val="bg1"/>
                </a:solidFill>
                <a:latin typeface="Open Sans" panose="020B0606030504020204" pitchFamily="34" charset="0"/>
              </a:endParaRPr>
            </a:p>
            <a:p>
              <a:r>
                <a:rPr lang="en-GB" sz="1600" dirty="0">
                  <a:solidFill>
                    <a:schemeClr val="bg1"/>
                  </a:solidFill>
                  <a:latin typeface="Open Sans" panose="020B0606030504020204" pitchFamily="34" charset="0"/>
                </a:rPr>
                <a:t>We’re an independent charity and part of the Citizens Advice network across England and Wales.</a:t>
              </a:r>
              <a:endParaRPr lang="en-GB" sz="1600" dirty="0">
                <a:solidFill>
                  <a:schemeClr val="bg1"/>
                </a:solidFill>
              </a:endParaRPr>
            </a:p>
          </p:txBody>
        </p:sp>
      </p:gr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24352" r="20203"/>
          <a:stretch/>
        </p:blipFill>
        <p:spPr>
          <a:xfrm>
            <a:off x="6496049" y="0"/>
            <a:ext cx="5703667" cy="6858000"/>
          </a:xfrm>
          <a:prstGeom prst="rect">
            <a:avLst/>
          </a:prstGeom>
        </p:spPr>
      </p:pic>
      <p:sp>
        <p:nvSpPr>
          <p:cNvPr id="47" name="Rectangle 46"/>
          <p:cNvSpPr/>
          <p:nvPr/>
        </p:nvSpPr>
        <p:spPr>
          <a:xfrm>
            <a:off x="6496049" y="0"/>
            <a:ext cx="5709108" cy="6858000"/>
          </a:xfrm>
          <a:prstGeom prst="rect">
            <a:avLst/>
          </a:prstGeom>
          <a:solidFill>
            <a:srgbClr val="76717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322410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0304" y="177843"/>
            <a:ext cx="6628903" cy="750095"/>
          </a:xfrm>
        </p:spPr>
        <p:txBody>
          <a:bodyPr>
            <a:normAutofit fontScale="90000"/>
          </a:bodyPr>
          <a:lstStyle/>
          <a:p>
            <a:r>
              <a:rPr lang="en-GB" sz="3600" dirty="0">
                <a:solidFill>
                  <a:srgbClr val="004B88"/>
                </a:solidFill>
                <a:latin typeface="Open Sans Extrabold" panose="020B0906030804020204" pitchFamily="34" charset="0"/>
                <a:ea typeface="Open Sans Extrabold" panose="020B0906030804020204" pitchFamily="34" charset="0"/>
                <a:cs typeface="Open Sans Extrabold" panose="020B0906030804020204" pitchFamily="34" charset="0"/>
              </a:rPr>
              <a:t>Impact Dashboard: 2023 / 24</a:t>
            </a:r>
          </a:p>
        </p:txBody>
      </p:sp>
      <p:graphicFrame>
        <p:nvGraphicFramePr>
          <p:cNvPr id="12" name="Table 11"/>
          <p:cNvGraphicFramePr>
            <a:graphicFrameLocks noGrp="1"/>
          </p:cNvGraphicFramePr>
          <p:nvPr>
            <p:extLst>
              <p:ext uri="{D42A27DB-BD31-4B8C-83A1-F6EECF244321}">
                <p14:modId xmlns:p14="http://schemas.microsoft.com/office/powerpoint/2010/main" val="2747189395"/>
              </p:ext>
            </p:extLst>
          </p:nvPr>
        </p:nvGraphicFramePr>
        <p:xfrm>
          <a:off x="5842116" y="927938"/>
          <a:ext cx="5966460" cy="5616000"/>
        </p:xfrm>
        <a:graphic>
          <a:graphicData uri="http://schemas.openxmlformats.org/drawingml/2006/table">
            <a:tbl>
              <a:tblPr bandRow="1">
                <a:tableStyleId>{0660B408-B3CF-4A94-85FC-2B1E0A45F4A2}</a:tableStyleId>
              </a:tblPr>
              <a:tblGrid>
                <a:gridCol w="998299">
                  <a:extLst>
                    <a:ext uri="{9D8B030D-6E8A-4147-A177-3AD203B41FA5}">
                      <a16:colId xmlns:a16="http://schemas.microsoft.com/office/drawing/2014/main" val="2357382332"/>
                    </a:ext>
                  </a:extLst>
                </a:gridCol>
                <a:gridCol w="1274885">
                  <a:extLst>
                    <a:ext uri="{9D8B030D-6E8A-4147-A177-3AD203B41FA5}">
                      <a16:colId xmlns:a16="http://schemas.microsoft.com/office/drawing/2014/main" val="1171421137"/>
                    </a:ext>
                  </a:extLst>
                </a:gridCol>
                <a:gridCol w="3693276">
                  <a:extLst>
                    <a:ext uri="{9D8B030D-6E8A-4147-A177-3AD203B41FA5}">
                      <a16:colId xmlns:a16="http://schemas.microsoft.com/office/drawing/2014/main" val="1897664561"/>
                    </a:ext>
                  </a:extLst>
                </a:gridCol>
              </a:tblGrid>
              <a:tr h="1404000">
                <a:tc>
                  <a:txBody>
                    <a:bodyPr/>
                    <a:lstStyle/>
                    <a:p>
                      <a:pPr algn="ctr">
                        <a:spcBef>
                          <a:spcPts val="1200"/>
                        </a:spcBef>
                        <a:spcAft>
                          <a:spcPts val="600"/>
                        </a:spcAft>
                      </a:pPr>
                      <a:endParaRPr lang="en-GB" sz="600" b="0" kern="0" dirty="0">
                        <a:solidFill>
                          <a:srgbClr val="9A1C4E"/>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solidFill>
                      <a:srgbClr val="EAED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0">
                          <a:solidFill>
                            <a:srgbClr val="FCBB69"/>
                          </a:solidFill>
                          <a:effectLst/>
                          <a:latin typeface="Open Sans" panose="020B0606030504020204" pitchFamily="34" charset="0"/>
                          <a:ea typeface="Open Sans" panose="020B0606030504020204" pitchFamily="34" charset="0"/>
                          <a:cs typeface="Open Sans" panose="020B0606030504020204" pitchFamily="34" charset="0"/>
                        </a:rPr>
                        <a:t>£4.4m+</a:t>
                      </a:r>
                    </a:p>
                  </a:txBody>
                  <a:tcPr marL="33408" marR="33408" marT="0" marB="0" anchor="ctr">
                    <a:lnL>
                      <a:noFill/>
                    </a:lnL>
                    <a:lnR>
                      <a:noFill/>
                    </a:lnR>
                    <a:lnT>
                      <a:noFill/>
                    </a:lnT>
                    <a:lnB>
                      <a:noFill/>
                    </a:lnB>
                    <a:lnTlToBr w="12700" cmpd="sng">
                      <a:noFill/>
                      <a:prstDash val="solid"/>
                    </a:lnTlToBr>
                    <a:lnBlToTr w="12700" cmpd="sng">
                      <a:noFill/>
                      <a:prstDash val="solid"/>
                    </a:lnBlToTr>
                    <a:solidFill>
                      <a:srgbClr val="EAEDF6"/>
                    </a:solidFill>
                  </a:tcPr>
                </a:tc>
                <a:tc>
                  <a:txBody>
                    <a:bodyPr/>
                    <a:lstStyle/>
                    <a:p>
                      <a:pPr>
                        <a:spcBef>
                          <a:spcPts val="600"/>
                        </a:spcBef>
                        <a:spcAft>
                          <a:spcPts val="6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We have helped our clients to secure </a:t>
                      </a:r>
                      <a:r>
                        <a:rPr lang="en-GB" sz="2000" b="1" dirty="0">
                          <a:effectLst/>
                          <a:latin typeface="Open Sans" panose="020B0606030504020204" pitchFamily="34" charset="0"/>
                          <a:ea typeface="Open Sans" panose="020B0606030504020204" pitchFamily="34" charset="0"/>
                          <a:cs typeface="Open Sans" panose="020B0606030504020204" pitchFamily="34" charset="0"/>
                        </a:rPr>
                        <a:t>£4,470,464.</a:t>
                      </a:r>
                      <a:r>
                        <a:rPr lang="en-GB" sz="1600" b="1" dirty="0">
                          <a:effectLst/>
                          <a:latin typeface="Open Sans" panose="020B0606030504020204" pitchFamily="34" charset="0"/>
                          <a:ea typeface="Open Sans" panose="020B0606030504020204" pitchFamily="34" charset="0"/>
                          <a:cs typeface="Open Sans" panose="020B0606030504020204" pitchFamily="34" charset="0"/>
                        </a:rPr>
                        <a:t>50</a:t>
                      </a:r>
                      <a:r>
                        <a:rPr lang="en-GB" sz="1600" dirty="0">
                          <a:effectLst/>
                          <a:latin typeface="Open Sans" panose="020B0606030504020204" pitchFamily="34" charset="0"/>
                          <a:ea typeface="Open Sans" panose="020B0606030504020204" pitchFamily="34" charset="0"/>
                          <a:cs typeface="Open Sans" panose="020B0606030504020204" pitchFamily="34" charset="0"/>
                        </a:rPr>
                        <a:t> in additional income.</a:t>
                      </a:r>
                    </a:p>
                    <a:p>
                      <a:pPr>
                        <a:spcBef>
                          <a:spcPts val="600"/>
                        </a:spcBef>
                        <a:spcAft>
                          <a:spcPts val="600"/>
                        </a:spcAft>
                      </a:pPr>
                      <a:r>
                        <a:rPr lang="en-GB" sz="1600" b="1"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rPr>
                        <a:t>7%</a:t>
                      </a:r>
                      <a:r>
                        <a:rPr lang="en-GB" sz="1600" b="1" baseline="0"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rPr>
                        <a:t> increase on last year</a:t>
                      </a:r>
                      <a:endParaRPr lang="en-GB" sz="1600" b="1"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solidFill>
                      <a:srgbClr val="EAEDF6"/>
                    </a:solidFill>
                  </a:tcPr>
                </a:tc>
                <a:extLst>
                  <a:ext uri="{0D108BD9-81ED-4DB2-BD59-A6C34878D82A}">
                    <a16:rowId xmlns:a16="http://schemas.microsoft.com/office/drawing/2014/main" val="2973286421"/>
                  </a:ext>
                </a:extLst>
              </a:tr>
              <a:tr h="1404000">
                <a:tc>
                  <a:txBody>
                    <a:bodyPr/>
                    <a:lstStyle/>
                    <a:p>
                      <a:pPr algn="ctr">
                        <a:spcBef>
                          <a:spcPts val="1200"/>
                        </a:spcBef>
                        <a:spcAft>
                          <a:spcPts val="600"/>
                        </a:spcAft>
                      </a:pPr>
                      <a:endParaRPr lang="en-GB" sz="600" b="0" kern="0" dirty="0">
                        <a:solidFill>
                          <a:srgbClr val="9A1C4E"/>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noFill/>
                  </a:tcPr>
                </a:tc>
                <a:tc>
                  <a:txBody>
                    <a:bodyPr/>
                    <a:lstStyle/>
                    <a:p>
                      <a:pPr algn="l">
                        <a:spcBef>
                          <a:spcPts val="1200"/>
                        </a:spcBef>
                        <a:spcAft>
                          <a:spcPts val="600"/>
                        </a:spcAft>
                      </a:pPr>
                      <a:r>
                        <a:rPr lang="en-GB" sz="2400" b="1" kern="0" dirty="0">
                          <a:solidFill>
                            <a:srgbClr val="FCBB69"/>
                          </a:solidFill>
                          <a:effectLst/>
                          <a:latin typeface="Open Sans" panose="020B0606030504020204" pitchFamily="34" charset="0"/>
                          <a:ea typeface="Open Sans" panose="020B0606030504020204" pitchFamily="34" charset="0"/>
                          <a:cs typeface="Open Sans" panose="020B0606030504020204" pitchFamily="34" charset="0"/>
                        </a:rPr>
                        <a:t>£2.4</a:t>
                      </a:r>
                      <a:r>
                        <a:rPr lang="en-GB" sz="2000" b="1" kern="0" dirty="0">
                          <a:solidFill>
                            <a:srgbClr val="FCBB69"/>
                          </a:solidFill>
                          <a:effectLst/>
                          <a:latin typeface="Open Sans" panose="020B0606030504020204" pitchFamily="34" charset="0"/>
                          <a:ea typeface="Open Sans" panose="020B0606030504020204" pitchFamily="34" charset="0"/>
                          <a:cs typeface="Open Sans" panose="020B0606030504020204" pitchFamily="34" charset="0"/>
                        </a:rPr>
                        <a:t>m+</a:t>
                      </a:r>
                    </a:p>
                  </a:txBody>
                  <a:tcPr marL="33408" marR="33408" marT="0" marB="0" anchor="ctr">
                    <a:lnL>
                      <a:noFill/>
                    </a:lnL>
                    <a:lnR>
                      <a:noFill/>
                    </a:lnR>
                    <a:lnT>
                      <a:noFill/>
                    </a:lnT>
                    <a:lnB>
                      <a:noFill/>
                    </a:lnB>
                    <a:lnTlToBr w="12700" cmpd="sng">
                      <a:noFill/>
                      <a:prstDash val="solid"/>
                    </a:lnTlToBr>
                    <a:lnBlToTr w="12700" cmpd="sng">
                      <a:noFill/>
                      <a:prstDash val="solid"/>
                    </a:lnBlToTr>
                    <a:noFill/>
                  </a:tcPr>
                </a:tc>
                <a:tc>
                  <a:txBody>
                    <a:bodyPr/>
                    <a:lstStyle/>
                    <a:p>
                      <a:pPr>
                        <a:spcBef>
                          <a:spcPts val="600"/>
                        </a:spcBef>
                        <a:spcAft>
                          <a:spcPts val="6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We have helped clients to manage </a:t>
                      </a:r>
                      <a:r>
                        <a:rPr lang="en-GB" sz="2000" b="1" dirty="0">
                          <a:effectLst/>
                          <a:latin typeface="Open Sans" panose="020B0606030504020204" pitchFamily="34" charset="0"/>
                          <a:ea typeface="Open Sans" panose="020B0606030504020204" pitchFamily="34" charset="0"/>
                          <a:cs typeface="Open Sans" panose="020B0606030504020204" pitchFamily="34" charset="0"/>
                        </a:rPr>
                        <a:t>£2,488,817.</a:t>
                      </a:r>
                      <a:r>
                        <a:rPr lang="en-GB" sz="1600" b="1" dirty="0">
                          <a:effectLst/>
                          <a:latin typeface="Open Sans" panose="020B0606030504020204" pitchFamily="34" charset="0"/>
                          <a:ea typeface="Open Sans" panose="020B0606030504020204" pitchFamily="34" charset="0"/>
                          <a:cs typeface="Open Sans" panose="020B0606030504020204" pitchFamily="34" charset="0"/>
                        </a:rPr>
                        <a:t>23 </a:t>
                      </a:r>
                      <a:r>
                        <a:rPr lang="en-GB" sz="1600" dirty="0">
                          <a:effectLst/>
                          <a:latin typeface="Open Sans" panose="020B0606030504020204" pitchFamily="34" charset="0"/>
                          <a:ea typeface="Open Sans" panose="020B0606030504020204" pitchFamily="34" charset="0"/>
                          <a:cs typeface="Open Sans" panose="020B0606030504020204" pitchFamily="34" charset="0"/>
                        </a:rPr>
                        <a:t>of debt.</a:t>
                      </a:r>
                    </a:p>
                    <a:p>
                      <a:pPr>
                        <a:spcBef>
                          <a:spcPts val="600"/>
                        </a:spcBef>
                        <a:spcAft>
                          <a:spcPts val="600"/>
                        </a:spcAft>
                      </a:pPr>
                      <a:r>
                        <a:rPr lang="en-GB" sz="1600" b="1"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rPr>
                        <a:t>22%</a:t>
                      </a:r>
                      <a:r>
                        <a:rPr lang="en-GB" sz="1600" b="1" baseline="0"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rPr>
                        <a:t> increase on last year</a:t>
                      </a:r>
                      <a:endParaRPr lang="en-GB" sz="1600" b="1"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39174107"/>
                  </a:ext>
                </a:extLst>
              </a:tr>
              <a:tr h="1404000">
                <a:tc>
                  <a:txBody>
                    <a:bodyPr/>
                    <a:lstStyle/>
                    <a:p>
                      <a:pPr algn="ctr">
                        <a:spcBef>
                          <a:spcPts val="1200"/>
                        </a:spcBef>
                        <a:spcAft>
                          <a:spcPts val="600"/>
                        </a:spcAft>
                      </a:pPr>
                      <a:endParaRPr lang="en-GB" sz="600" b="0" kern="0" dirty="0">
                        <a:solidFill>
                          <a:srgbClr val="9A1C4E"/>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solidFill>
                      <a:srgbClr val="EAEDF6"/>
                    </a:solidFill>
                  </a:tcPr>
                </a:tc>
                <a:tc>
                  <a:txBody>
                    <a:bodyPr/>
                    <a:lstStyle/>
                    <a:p>
                      <a:pPr algn="l">
                        <a:spcBef>
                          <a:spcPts val="1200"/>
                        </a:spcBef>
                        <a:spcAft>
                          <a:spcPts val="600"/>
                        </a:spcAft>
                      </a:pPr>
                      <a:r>
                        <a:rPr lang="en-GB" sz="2400" b="1" kern="0" dirty="0">
                          <a:solidFill>
                            <a:srgbClr val="FCBB69"/>
                          </a:solidFill>
                          <a:effectLst/>
                          <a:latin typeface="Open Sans" panose="020B0606030504020204" pitchFamily="34" charset="0"/>
                          <a:ea typeface="Open Sans" panose="020B0606030504020204" pitchFamily="34" charset="0"/>
                          <a:cs typeface="Open Sans" panose="020B0606030504020204" pitchFamily="34" charset="0"/>
                        </a:rPr>
                        <a:t>93%</a:t>
                      </a:r>
                    </a:p>
                  </a:txBody>
                  <a:tcPr marL="33408" marR="33408" marT="0" marB="0" anchor="ctr">
                    <a:lnL>
                      <a:noFill/>
                    </a:lnL>
                    <a:lnR>
                      <a:noFill/>
                    </a:lnR>
                    <a:lnT>
                      <a:noFill/>
                    </a:lnT>
                    <a:lnB>
                      <a:noFill/>
                    </a:lnB>
                    <a:lnTlToBr w="12700" cmpd="sng">
                      <a:noFill/>
                      <a:prstDash val="solid"/>
                    </a:lnTlToBr>
                    <a:lnBlToTr w="12700" cmpd="sng">
                      <a:noFill/>
                      <a:prstDash val="solid"/>
                    </a:lnBlToTr>
                    <a:solidFill>
                      <a:srgbClr val="EAEDF6"/>
                    </a:solidFill>
                  </a:tcPr>
                </a:tc>
                <a:tc>
                  <a:txBody>
                    <a:bodyPr/>
                    <a:lstStyle/>
                    <a:p>
                      <a:pPr>
                        <a:spcBef>
                          <a:spcPts val="600"/>
                        </a:spcBef>
                        <a:spcAft>
                          <a:spcPts val="6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93% of clients said that they would recommend us to others.</a:t>
                      </a:r>
                      <a:endParaRPr lang="en-GB" sz="1600" b="0"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solidFill>
                      <a:srgbClr val="EAEDF6"/>
                    </a:solidFill>
                  </a:tcPr>
                </a:tc>
                <a:extLst>
                  <a:ext uri="{0D108BD9-81ED-4DB2-BD59-A6C34878D82A}">
                    <a16:rowId xmlns:a16="http://schemas.microsoft.com/office/drawing/2014/main" val="3845054232"/>
                  </a:ext>
                </a:extLst>
              </a:tr>
              <a:tr h="1404000">
                <a:tc>
                  <a:txBody>
                    <a:bodyPr/>
                    <a:lstStyle/>
                    <a:p>
                      <a:pPr algn="ctr">
                        <a:spcBef>
                          <a:spcPts val="1200"/>
                        </a:spcBef>
                        <a:spcAft>
                          <a:spcPts val="600"/>
                        </a:spcAft>
                      </a:pPr>
                      <a:endParaRPr lang="en-GB" sz="600" b="0" kern="0" dirty="0">
                        <a:solidFill>
                          <a:srgbClr val="9A1C4E"/>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noFill/>
                  </a:tcPr>
                </a:tc>
                <a:tc>
                  <a:txBody>
                    <a:bodyPr/>
                    <a:lstStyle/>
                    <a:p>
                      <a:pPr algn="l">
                        <a:spcBef>
                          <a:spcPts val="1200"/>
                        </a:spcBef>
                        <a:spcAft>
                          <a:spcPts val="600"/>
                        </a:spcAft>
                      </a:pPr>
                      <a:r>
                        <a:rPr lang="en-GB" sz="2400" b="1" kern="0" dirty="0">
                          <a:solidFill>
                            <a:srgbClr val="FCBB69"/>
                          </a:solidFill>
                          <a:effectLst/>
                          <a:latin typeface="Open Sans" panose="020B0606030504020204" pitchFamily="34" charset="0"/>
                          <a:ea typeface="Open Sans" panose="020B0606030504020204" pitchFamily="34" charset="0"/>
                          <a:cs typeface="Open Sans" panose="020B0606030504020204" pitchFamily="34" charset="0"/>
                        </a:rPr>
                        <a:t>2.5 </a:t>
                      </a:r>
                      <a:r>
                        <a:rPr lang="en-GB" sz="2000" b="1" kern="0" dirty="0">
                          <a:solidFill>
                            <a:srgbClr val="FCBB69"/>
                          </a:solidFill>
                          <a:effectLst/>
                          <a:latin typeface="Open Sans" panose="020B0606030504020204" pitchFamily="34" charset="0"/>
                          <a:ea typeface="Open Sans" panose="020B0606030504020204" pitchFamily="34" charset="0"/>
                          <a:cs typeface="Open Sans" panose="020B0606030504020204" pitchFamily="34" charset="0"/>
                        </a:rPr>
                        <a:t>minutes</a:t>
                      </a:r>
                    </a:p>
                  </a:txBody>
                  <a:tcPr marL="33408" marR="33408" marT="0" marB="0" anchor="ctr">
                    <a:lnL>
                      <a:noFill/>
                    </a:lnL>
                    <a:lnR>
                      <a:noFill/>
                    </a:lnR>
                    <a:lnT>
                      <a:noFill/>
                    </a:lnT>
                    <a:lnB>
                      <a:noFill/>
                    </a:lnB>
                    <a:lnTlToBr w="12700" cmpd="sng">
                      <a:noFill/>
                      <a:prstDash val="solid"/>
                    </a:lnTlToBr>
                    <a:lnBlToTr w="12700" cmpd="sng">
                      <a:noFill/>
                      <a:prstDash val="solid"/>
                    </a:lnBlToTr>
                    <a:noFill/>
                  </a:tcPr>
                </a:tc>
                <a:tc>
                  <a:txBody>
                    <a:bodyPr/>
                    <a:lstStyle/>
                    <a:p>
                      <a:pPr>
                        <a:spcAft>
                          <a:spcPts val="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This year we helped with the equivalent of 1 issue for every 2.5 minutes we were open.</a:t>
                      </a:r>
                      <a:endParaRPr lang="en-GB" sz="1600" b="0"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24695042"/>
                  </a:ext>
                </a:extLst>
              </a:tr>
            </a:tbl>
          </a:graphicData>
        </a:graphic>
      </p:graphicFrame>
      <p:pic>
        <p:nvPicPr>
          <p:cNvPr id="41" name="Picture 40"/>
          <p:cNvPicPr/>
          <p:nvPr/>
        </p:nvPicPr>
        <p:blipFill>
          <a:blip r:embed="rId2" cstate="print">
            <a:extLst>
              <a:ext uri="{28A0092B-C50C-407E-A947-70E740481C1C}">
                <a14:useLocalDpi xmlns:a14="http://schemas.microsoft.com/office/drawing/2010/main" val="0"/>
              </a:ext>
            </a:extLst>
          </a:blip>
          <a:stretch>
            <a:fillRect/>
          </a:stretch>
        </p:blipFill>
        <p:spPr bwMode="auto">
          <a:xfrm>
            <a:off x="5946529" y="2675424"/>
            <a:ext cx="720000" cy="720000"/>
          </a:xfrm>
          <a:prstGeom prst="rect">
            <a:avLst/>
          </a:prstGeom>
          <a:noFill/>
          <a:ln>
            <a:noFill/>
          </a:ln>
        </p:spPr>
      </p:pic>
      <p:pic>
        <p:nvPicPr>
          <p:cNvPr id="44" name="Picture 43"/>
          <p:cNvPicPr/>
          <p:nvPr/>
        </p:nvPicPr>
        <p:blipFill>
          <a:blip r:embed="rId3" cstate="print">
            <a:extLst>
              <a:ext uri="{28A0092B-C50C-407E-A947-70E740481C1C}">
                <a14:useLocalDpi xmlns:a14="http://schemas.microsoft.com/office/drawing/2010/main" val="0"/>
              </a:ext>
            </a:extLst>
          </a:blip>
          <a:stretch>
            <a:fillRect/>
          </a:stretch>
        </p:blipFill>
        <p:spPr bwMode="auto">
          <a:xfrm>
            <a:off x="5946529" y="4117207"/>
            <a:ext cx="720000" cy="720000"/>
          </a:xfrm>
          <a:prstGeom prst="rect">
            <a:avLst/>
          </a:prstGeom>
          <a:noFill/>
          <a:ln>
            <a:noFill/>
          </a:ln>
        </p:spPr>
      </p:pic>
      <p:graphicFrame>
        <p:nvGraphicFramePr>
          <p:cNvPr id="18" name="Table 17"/>
          <p:cNvGraphicFramePr>
            <a:graphicFrameLocks noGrp="1"/>
          </p:cNvGraphicFramePr>
          <p:nvPr>
            <p:extLst>
              <p:ext uri="{D42A27DB-BD31-4B8C-83A1-F6EECF244321}">
                <p14:modId xmlns:p14="http://schemas.microsoft.com/office/powerpoint/2010/main" val="2364582007"/>
              </p:ext>
            </p:extLst>
          </p:nvPr>
        </p:nvGraphicFramePr>
        <p:xfrm>
          <a:off x="220305" y="927938"/>
          <a:ext cx="5544007" cy="5616000"/>
        </p:xfrm>
        <a:graphic>
          <a:graphicData uri="http://schemas.openxmlformats.org/drawingml/2006/table">
            <a:tbl>
              <a:tblPr bandRow="1">
                <a:tableStyleId>{0660B408-B3CF-4A94-85FC-2B1E0A45F4A2}</a:tableStyleId>
              </a:tblPr>
              <a:tblGrid>
                <a:gridCol w="993033">
                  <a:extLst>
                    <a:ext uri="{9D8B030D-6E8A-4147-A177-3AD203B41FA5}">
                      <a16:colId xmlns:a16="http://schemas.microsoft.com/office/drawing/2014/main" val="2357382332"/>
                    </a:ext>
                  </a:extLst>
                </a:gridCol>
                <a:gridCol w="914400">
                  <a:extLst>
                    <a:ext uri="{9D8B030D-6E8A-4147-A177-3AD203B41FA5}">
                      <a16:colId xmlns:a16="http://schemas.microsoft.com/office/drawing/2014/main" val="1171421137"/>
                    </a:ext>
                  </a:extLst>
                </a:gridCol>
                <a:gridCol w="3636574">
                  <a:extLst>
                    <a:ext uri="{9D8B030D-6E8A-4147-A177-3AD203B41FA5}">
                      <a16:colId xmlns:a16="http://schemas.microsoft.com/office/drawing/2014/main" val="1897664561"/>
                    </a:ext>
                  </a:extLst>
                </a:gridCol>
              </a:tblGrid>
              <a:tr h="1404000">
                <a:tc>
                  <a:txBody>
                    <a:bodyPr/>
                    <a:lstStyle/>
                    <a:p>
                      <a:pPr algn="ctr">
                        <a:spcBef>
                          <a:spcPts val="1200"/>
                        </a:spcBef>
                        <a:spcAft>
                          <a:spcPts val="600"/>
                        </a:spcAft>
                      </a:pPr>
                      <a:endParaRPr lang="en-GB" sz="600" b="0" kern="0" dirty="0">
                        <a:solidFill>
                          <a:srgbClr val="9A1C4E"/>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noFill/>
                  </a:tcPr>
                </a:tc>
                <a:tc>
                  <a:txBody>
                    <a:bodyPr/>
                    <a:lstStyle/>
                    <a:p>
                      <a:pPr algn="l">
                        <a:spcBef>
                          <a:spcPts val="1200"/>
                        </a:spcBef>
                        <a:spcAft>
                          <a:spcPts val="600"/>
                        </a:spcAft>
                      </a:pPr>
                      <a:r>
                        <a:rPr lang="en-GB" sz="2400" b="1" kern="0" dirty="0">
                          <a:solidFill>
                            <a:srgbClr val="FCBB69"/>
                          </a:solidFill>
                          <a:effectLst/>
                          <a:latin typeface="Open Sans" panose="020B0606030504020204" pitchFamily="34" charset="0"/>
                          <a:ea typeface="Open Sans" panose="020B0606030504020204" pitchFamily="34" charset="0"/>
                          <a:cs typeface="Open Sans" panose="020B0606030504020204" pitchFamily="34" charset="0"/>
                        </a:rPr>
                        <a:t>21</a:t>
                      </a:r>
                      <a:r>
                        <a:rPr lang="en-GB" sz="2000" b="1" kern="0" dirty="0">
                          <a:solidFill>
                            <a:srgbClr val="FCBB69"/>
                          </a:solidFill>
                          <a:effectLst/>
                          <a:latin typeface="Open Sans" panose="020B0606030504020204" pitchFamily="34" charset="0"/>
                          <a:ea typeface="Open Sans" panose="020B0606030504020204" pitchFamily="34" charset="0"/>
                          <a:cs typeface="Open Sans" panose="020B0606030504020204" pitchFamily="34" charset="0"/>
                        </a:rPr>
                        <a:t>k+</a:t>
                      </a:r>
                    </a:p>
                  </a:txBody>
                  <a:tcPr marL="33408" marR="33408" marT="0" marB="0" anchor="ctr">
                    <a:lnL>
                      <a:noFill/>
                    </a:lnL>
                    <a:lnR>
                      <a:noFill/>
                    </a:lnR>
                    <a:lnT>
                      <a:noFill/>
                    </a:lnT>
                    <a:lnB>
                      <a:noFill/>
                    </a:lnB>
                    <a:lnTlToBr w="12700" cmpd="sng">
                      <a:noFill/>
                      <a:prstDash val="solid"/>
                    </a:lnTlToBr>
                    <a:lnBlToTr w="12700" cmpd="sng">
                      <a:noFill/>
                      <a:prstDash val="solid"/>
                    </a:lnBlToTr>
                    <a:noFill/>
                  </a:tcPr>
                </a:tc>
                <a:tc>
                  <a:txBody>
                    <a:bodyPr/>
                    <a:lstStyle/>
                    <a:p>
                      <a:pPr>
                        <a:spcAft>
                          <a:spcPts val="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We handled 21,431 enquiries via telephone or at public Advice Desks. </a:t>
                      </a:r>
                    </a:p>
                    <a:p>
                      <a:pPr>
                        <a:spcAft>
                          <a:spcPts val="0"/>
                        </a:spcAft>
                      </a:pPr>
                      <a:endParaRPr lang="en-GB" sz="1600" b="0"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endParaRPr>
                    </a:p>
                    <a:p>
                      <a:pPr>
                        <a:spcAft>
                          <a:spcPts val="0"/>
                        </a:spcAft>
                      </a:pPr>
                      <a:r>
                        <a:rPr lang="en-GB" sz="1600" b="1"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rPr>
                        <a:t>5% increase on last</a:t>
                      </a:r>
                      <a:r>
                        <a:rPr lang="en-GB" sz="1600" b="1" baseline="0"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rPr>
                        <a:t> year</a:t>
                      </a:r>
                      <a:endParaRPr lang="en-GB" sz="1600" b="1"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37073809"/>
                  </a:ext>
                </a:extLst>
              </a:tr>
              <a:tr h="1404000">
                <a:tc>
                  <a:txBody>
                    <a:bodyPr/>
                    <a:lstStyle/>
                    <a:p>
                      <a:pPr algn="ctr">
                        <a:spcBef>
                          <a:spcPts val="1200"/>
                        </a:spcBef>
                        <a:spcAft>
                          <a:spcPts val="600"/>
                        </a:spcAft>
                      </a:pPr>
                      <a:endParaRPr lang="en-GB" sz="600" b="0" kern="0" dirty="0">
                        <a:solidFill>
                          <a:srgbClr val="9A1C4E"/>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solidFill>
                      <a:srgbClr val="EAEDF6"/>
                    </a:solidFill>
                  </a:tcPr>
                </a:tc>
                <a:tc>
                  <a:txBody>
                    <a:bodyPr/>
                    <a:lstStyle/>
                    <a:p>
                      <a:pPr algn="l">
                        <a:spcBef>
                          <a:spcPts val="1200"/>
                        </a:spcBef>
                        <a:spcAft>
                          <a:spcPts val="600"/>
                        </a:spcAft>
                      </a:pPr>
                      <a:r>
                        <a:rPr lang="en-GB" sz="2400" b="1" kern="0" dirty="0">
                          <a:solidFill>
                            <a:srgbClr val="FCBB69"/>
                          </a:solidFill>
                          <a:effectLst/>
                          <a:latin typeface="Open Sans" panose="020B0606030504020204" pitchFamily="34" charset="0"/>
                          <a:ea typeface="Open Sans" panose="020B0606030504020204" pitchFamily="34" charset="0"/>
                          <a:cs typeface="Open Sans" panose="020B0606030504020204" pitchFamily="34" charset="0"/>
                        </a:rPr>
                        <a:t>2.3</a:t>
                      </a:r>
                      <a:r>
                        <a:rPr lang="en-GB" sz="2000" b="1" kern="0" dirty="0">
                          <a:solidFill>
                            <a:srgbClr val="FCBB69"/>
                          </a:solidFill>
                          <a:effectLst/>
                          <a:latin typeface="Open Sans" panose="020B0606030504020204" pitchFamily="34" charset="0"/>
                          <a:ea typeface="Open Sans" panose="020B0606030504020204" pitchFamily="34" charset="0"/>
                          <a:cs typeface="Open Sans" panose="020B0606030504020204" pitchFamily="34" charset="0"/>
                        </a:rPr>
                        <a:t>k+</a:t>
                      </a:r>
                      <a:r>
                        <a:rPr lang="en-GB" sz="2400" b="1" kern="0" dirty="0">
                          <a:solidFill>
                            <a:srgbClr val="FCBB69"/>
                          </a:solidFill>
                          <a:effectLst/>
                          <a:latin typeface="Open Sans" panose="020B0606030504020204" pitchFamily="34" charset="0"/>
                          <a:ea typeface="Open Sans" panose="020B0606030504020204" pitchFamily="34" charset="0"/>
                          <a:cs typeface="Open Sans" panose="020B0606030504020204" pitchFamily="34" charset="0"/>
                        </a:rPr>
                        <a:t> </a:t>
                      </a:r>
                    </a:p>
                  </a:txBody>
                  <a:tcPr marL="33408" marR="33408" marT="0" marB="0" anchor="ctr">
                    <a:lnL>
                      <a:noFill/>
                    </a:lnL>
                    <a:lnR>
                      <a:noFill/>
                    </a:lnR>
                    <a:lnT>
                      <a:noFill/>
                    </a:lnT>
                    <a:lnB>
                      <a:noFill/>
                    </a:lnB>
                    <a:lnTlToBr w="12700" cmpd="sng">
                      <a:noFill/>
                      <a:prstDash val="solid"/>
                    </a:lnTlToBr>
                    <a:lnBlToTr w="12700" cmpd="sng">
                      <a:noFill/>
                      <a:prstDash val="solid"/>
                    </a:lnBlToTr>
                    <a:solidFill>
                      <a:srgbClr val="EAEDF6"/>
                    </a:solidFill>
                  </a:tcPr>
                </a:tc>
                <a:tc>
                  <a:txBody>
                    <a:bodyPr/>
                    <a:lstStyle/>
                    <a:p>
                      <a:pPr>
                        <a:spcAft>
                          <a:spcPts val="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We have supported 2,369 local people with casework, and more complex advice and support. </a:t>
                      </a:r>
                    </a:p>
                  </a:txBody>
                  <a:tcPr marL="33408" marR="33408" marT="0" marB="0" anchor="ctr">
                    <a:lnL>
                      <a:noFill/>
                    </a:lnL>
                    <a:lnR>
                      <a:noFill/>
                    </a:lnR>
                    <a:lnT>
                      <a:noFill/>
                    </a:lnT>
                    <a:lnB>
                      <a:noFill/>
                    </a:lnB>
                    <a:lnTlToBr w="12700" cmpd="sng">
                      <a:noFill/>
                      <a:prstDash val="solid"/>
                    </a:lnTlToBr>
                    <a:lnBlToTr w="12700" cmpd="sng">
                      <a:noFill/>
                      <a:prstDash val="solid"/>
                    </a:lnBlToTr>
                    <a:solidFill>
                      <a:srgbClr val="EAEDF6"/>
                    </a:solidFill>
                  </a:tcPr>
                </a:tc>
                <a:extLst>
                  <a:ext uri="{0D108BD9-81ED-4DB2-BD59-A6C34878D82A}">
                    <a16:rowId xmlns:a16="http://schemas.microsoft.com/office/drawing/2014/main" val="2440962771"/>
                  </a:ext>
                </a:extLst>
              </a:tr>
              <a:tr h="1404000">
                <a:tc>
                  <a:txBody>
                    <a:bodyPr/>
                    <a:lstStyle/>
                    <a:p>
                      <a:pPr algn="ctr">
                        <a:spcBef>
                          <a:spcPts val="1200"/>
                        </a:spcBef>
                        <a:spcAft>
                          <a:spcPts val="600"/>
                        </a:spcAft>
                      </a:pPr>
                      <a:endParaRPr lang="en-GB" sz="600" b="0" kern="0" dirty="0">
                        <a:solidFill>
                          <a:srgbClr val="9A1C4E"/>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noFill/>
                  </a:tcPr>
                </a:tc>
                <a:tc>
                  <a:txBody>
                    <a:bodyPr/>
                    <a:lstStyle/>
                    <a:p>
                      <a:pPr algn="l">
                        <a:spcBef>
                          <a:spcPts val="1200"/>
                        </a:spcBef>
                        <a:spcAft>
                          <a:spcPts val="600"/>
                        </a:spcAft>
                      </a:pPr>
                      <a:r>
                        <a:rPr lang="en-GB" sz="2400" b="1" kern="0" dirty="0">
                          <a:solidFill>
                            <a:srgbClr val="FCBB69"/>
                          </a:solidFill>
                          <a:effectLst/>
                          <a:latin typeface="Open Sans" panose="020B0606030504020204" pitchFamily="34" charset="0"/>
                          <a:ea typeface="Open Sans" panose="020B0606030504020204" pitchFamily="34" charset="0"/>
                          <a:cs typeface="Open Sans" panose="020B0606030504020204" pitchFamily="34" charset="0"/>
                        </a:rPr>
                        <a:t>+29%</a:t>
                      </a:r>
                    </a:p>
                  </a:txBody>
                  <a:tcPr marL="33408" marR="33408" marT="0" marB="0" anchor="ctr">
                    <a:lnL>
                      <a:noFill/>
                    </a:lnL>
                    <a:lnR>
                      <a:noFill/>
                    </a:lnR>
                    <a:lnT>
                      <a:noFill/>
                    </a:lnT>
                    <a:lnB>
                      <a:noFill/>
                    </a:lnB>
                    <a:lnTlToBr w="12700" cmpd="sng">
                      <a:noFill/>
                      <a:prstDash val="solid"/>
                    </a:lnTlToBr>
                    <a:lnBlToTr w="12700" cmpd="sng">
                      <a:noFill/>
                      <a:prstDash val="solid"/>
                    </a:lnBlToTr>
                    <a:noFill/>
                  </a:tcPr>
                </a:tc>
                <a:tc>
                  <a:txBody>
                    <a:bodyPr/>
                    <a:lstStyle/>
                    <a:p>
                      <a:pPr>
                        <a:spcBef>
                          <a:spcPts val="600"/>
                        </a:spcBef>
                        <a:spcAft>
                          <a:spcPts val="6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Compared to the same period last year, we have seen a </a:t>
                      </a:r>
                      <a:r>
                        <a:rPr lang="en-GB" sz="1600" b="1"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rPr>
                        <a:t>29% increase in individual clients. </a:t>
                      </a:r>
                    </a:p>
                  </a:txBody>
                  <a:tcPr marL="33408" marR="33408"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31495716"/>
                  </a:ext>
                </a:extLst>
              </a:tr>
              <a:tr h="1404000">
                <a:tc>
                  <a:txBody>
                    <a:bodyPr/>
                    <a:lstStyle/>
                    <a:p>
                      <a:pPr algn="ctr">
                        <a:spcBef>
                          <a:spcPts val="1200"/>
                        </a:spcBef>
                        <a:spcAft>
                          <a:spcPts val="600"/>
                        </a:spcAft>
                      </a:pPr>
                      <a:endParaRPr lang="en-GB" sz="600" b="0" kern="0" dirty="0">
                        <a:solidFill>
                          <a:srgbClr val="9A1C4E"/>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solidFill>
                      <a:srgbClr val="EAEDF6"/>
                    </a:solidFill>
                  </a:tcPr>
                </a:tc>
                <a:tc>
                  <a:txBody>
                    <a:bodyPr/>
                    <a:lstStyle/>
                    <a:p>
                      <a:pPr algn="l">
                        <a:spcBef>
                          <a:spcPts val="1200"/>
                        </a:spcBef>
                        <a:spcAft>
                          <a:spcPts val="600"/>
                        </a:spcAft>
                      </a:pPr>
                      <a:r>
                        <a:rPr lang="en-GB" sz="2400" b="1" kern="0" dirty="0">
                          <a:solidFill>
                            <a:srgbClr val="FCBB69"/>
                          </a:solidFill>
                          <a:effectLst/>
                          <a:latin typeface="Open Sans" panose="020B0606030504020204" pitchFamily="34" charset="0"/>
                          <a:ea typeface="Open Sans" panose="020B0606030504020204" pitchFamily="34" charset="0"/>
                          <a:cs typeface="Open Sans" panose="020B0606030504020204" pitchFamily="34" charset="0"/>
                        </a:rPr>
                        <a:t>29</a:t>
                      </a:r>
                      <a:r>
                        <a:rPr lang="en-GB" sz="2000" b="1" kern="0" dirty="0">
                          <a:solidFill>
                            <a:srgbClr val="FCBB69"/>
                          </a:solidFill>
                          <a:effectLst/>
                          <a:latin typeface="Open Sans" panose="020B0606030504020204" pitchFamily="34" charset="0"/>
                          <a:ea typeface="Open Sans" panose="020B0606030504020204" pitchFamily="34" charset="0"/>
                          <a:cs typeface="Open Sans" panose="020B0606030504020204" pitchFamily="34" charset="0"/>
                        </a:rPr>
                        <a:t>k+</a:t>
                      </a:r>
                      <a:endParaRPr lang="en-GB" sz="2400" b="1" kern="0" dirty="0">
                        <a:solidFill>
                          <a:srgbClr val="FCBB69"/>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solidFill>
                      <a:srgbClr val="EAEDF6"/>
                    </a:solidFill>
                  </a:tcPr>
                </a:tc>
                <a:tc>
                  <a:txBody>
                    <a:bodyPr/>
                    <a:lstStyle/>
                    <a:p>
                      <a:pPr>
                        <a:spcAft>
                          <a:spcPts val="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Our advisers helped with 29,526 issues</a:t>
                      </a:r>
                    </a:p>
                    <a:p>
                      <a:pPr>
                        <a:spcAft>
                          <a:spcPts val="0"/>
                        </a:spcAft>
                      </a:pPr>
                      <a:endParaRPr lang="en-GB" sz="1600" dirty="0">
                        <a:effectLst/>
                        <a:latin typeface="Open Sans" panose="020B0606030504020204" pitchFamily="34" charset="0"/>
                        <a:ea typeface="Open Sans" panose="020B0606030504020204" pitchFamily="34" charset="0"/>
                        <a:cs typeface="Open Sans" panose="020B0606030504020204" pitchFamily="34" charset="0"/>
                      </a:endParaRPr>
                    </a:p>
                    <a:p>
                      <a:pPr>
                        <a:spcBef>
                          <a:spcPts val="600"/>
                        </a:spcBef>
                        <a:spcAft>
                          <a:spcPts val="600"/>
                        </a:spcAft>
                      </a:pPr>
                      <a:r>
                        <a:rPr lang="en-GB" sz="1600" b="1"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rPr>
                        <a:t>8%</a:t>
                      </a:r>
                      <a:r>
                        <a:rPr lang="en-GB" sz="1600" b="1" baseline="0"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rPr>
                        <a:t> increase on last year</a:t>
                      </a:r>
                      <a:endParaRPr lang="en-GB" sz="1600" b="1" dirty="0">
                        <a:solidFill>
                          <a:srgbClr val="004B88"/>
                        </a:solidFill>
                        <a:effectLst/>
                        <a:latin typeface="Open Sans" panose="020B0606030504020204" pitchFamily="34" charset="0"/>
                        <a:ea typeface="Open Sans" panose="020B0606030504020204" pitchFamily="34" charset="0"/>
                        <a:cs typeface="Open Sans" panose="020B0606030504020204" pitchFamily="34" charset="0"/>
                      </a:endParaRPr>
                    </a:p>
                  </a:txBody>
                  <a:tcPr marL="33408" marR="33408" marT="0" marB="0" anchor="ctr">
                    <a:lnL>
                      <a:noFill/>
                    </a:lnL>
                    <a:lnR>
                      <a:noFill/>
                    </a:lnR>
                    <a:lnT>
                      <a:noFill/>
                    </a:lnT>
                    <a:lnB>
                      <a:noFill/>
                    </a:lnB>
                    <a:lnTlToBr w="12700" cmpd="sng">
                      <a:noFill/>
                      <a:prstDash val="solid"/>
                    </a:lnTlToBr>
                    <a:lnBlToTr w="12700" cmpd="sng">
                      <a:noFill/>
                      <a:prstDash val="solid"/>
                    </a:lnBlToTr>
                    <a:solidFill>
                      <a:srgbClr val="EAEDF6"/>
                    </a:solidFill>
                  </a:tcPr>
                </a:tc>
                <a:extLst>
                  <a:ext uri="{0D108BD9-81ED-4DB2-BD59-A6C34878D82A}">
                    <a16:rowId xmlns:a16="http://schemas.microsoft.com/office/drawing/2014/main" val="1596440457"/>
                  </a:ext>
                </a:extLst>
              </a:tr>
            </a:tbl>
          </a:graphicData>
        </a:graphic>
      </p:graphicFrame>
      <p:pic>
        <p:nvPicPr>
          <p:cNvPr id="37" name="Picture 36"/>
          <p:cNvPicPr/>
          <p:nvPr/>
        </p:nvPicPr>
        <p:blipFill>
          <a:blip r:embed="rId4" cstate="print">
            <a:extLst>
              <a:ext uri="{28A0092B-C50C-407E-A947-70E740481C1C}">
                <a14:useLocalDpi xmlns:a14="http://schemas.microsoft.com/office/drawing/2010/main" val="0"/>
              </a:ext>
            </a:extLst>
          </a:blip>
          <a:stretch>
            <a:fillRect/>
          </a:stretch>
        </p:blipFill>
        <p:spPr bwMode="auto">
          <a:xfrm>
            <a:off x="334760" y="1328451"/>
            <a:ext cx="788824" cy="720000"/>
          </a:xfrm>
          <a:prstGeom prst="rect">
            <a:avLst/>
          </a:prstGeom>
          <a:noFill/>
          <a:ln>
            <a:noFill/>
          </a:ln>
        </p:spPr>
      </p:pic>
      <p:pic>
        <p:nvPicPr>
          <p:cNvPr id="38" name="Picture 37"/>
          <p:cNvPicPr/>
          <p:nvPr/>
        </p:nvPicPr>
        <p:blipFill>
          <a:blip r:embed="rId5" cstate="print">
            <a:extLst>
              <a:ext uri="{28A0092B-C50C-407E-A947-70E740481C1C}">
                <a14:useLocalDpi xmlns:a14="http://schemas.microsoft.com/office/drawing/2010/main" val="0"/>
              </a:ext>
            </a:extLst>
          </a:blip>
          <a:stretch>
            <a:fillRect/>
          </a:stretch>
        </p:blipFill>
        <p:spPr bwMode="auto">
          <a:xfrm>
            <a:off x="369172" y="4115401"/>
            <a:ext cx="720000" cy="720000"/>
          </a:xfrm>
          <a:prstGeom prst="rect">
            <a:avLst/>
          </a:prstGeom>
          <a:noFill/>
          <a:ln>
            <a:noFill/>
          </a:ln>
        </p:spPr>
      </p:pic>
      <p:pic>
        <p:nvPicPr>
          <p:cNvPr id="39" name="Picture 38"/>
          <p:cNvPicPr/>
          <p:nvPr/>
        </p:nvPicPr>
        <p:blipFill>
          <a:blip r:embed="rId6" cstate="print">
            <a:extLst>
              <a:ext uri="{28A0092B-C50C-407E-A947-70E740481C1C}">
                <a14:useLocalDpi xmlns:a14="http://schemas.microsoft.com/office/drawing/2010/main" val="0"/>
              </a:ext>
            </a:extLst>
          </a:blip>
          <a:stretch>
            <a:fillRect/>
          </a:stretch>
        </p:blipFill>
        <p:spPr bwMode="auto">
          <a:xfrm>
            <a:off x="327042" y="5508875"/>
            <a:ext cx="804260" cy="820231"/>
          </a:xfrm>
          <a:prstGeom prst="rect">
            <a:avLst/>
          </a:prstGeom>
          <a:noFill/>
          <a:ln>
            <a:noFill/>
          </a:ln>
        </p:spPr>
      </p:pic>
      <p:pic>
        <p:nvPicPr>
          <p:cNvPr id="40" name="Picture 39"/>
          <p:cNvPicPr/>
          <p:nvPr/>
        </p:nvPicPr>
        <p:blipFill>
          <a:blip r:embed="rId7" cstate="print">
            <a:extLst>
              <a:ext uri="{28A0092B-C50C-407E-A947-70E740481C1C}">
                <a14:useLocalDpi xmlns:a14="http://schemas.microsoft.com/office/drawing/2010/main" val="0"/>
              </a:ext>
            </a:extLst>
          </a:blip>
          <a:stretch>
            <a:fillRect/>
          </a:stretch>
        </p:blipFill>
        <p:spPr bwMode="auto">
          <a:xfrm>
            <a:off x="5946529" y="1233641"/>
            <a:ext cx="720000" cy="720000"/>
          </a:xfrm>
          <a:prstGeom prst="rect">
            <a:avLst/>
          </a:prstGeom>
          <a:noFill/>
          <a:ln>
            <a:noFill/>
          </a:ln>
        </p:spPr>
      </p:pic>
      <p:pic>
        <p:nvPicPr>
          <p:cNvPr id="36" name="Picture 35"/>
          <p:cNvPicPr/>
          <p:nvPr/>
        </p:nvPicPr>
        <p:blipFill>
          <a:blip r:embed="rId8" cstate="print">
            <a:extLst>
              <a:ext uri="{28A0092B-C50C-407E-A947-70E740481C1C}">
                <a14:useLocalDpi xmlns:a14="http://schemas.microsoft.com/office/drawing/2010/main" val="0"/>
              </a:ext>
            </a:extLst>
          </a:blip>
          <a:stretch>
            <a:fillRect/>
          </a:stretch>
        </p:blipFill>
        <p:spPr>
          <a:xfrm>
            <a:off x="5946529" y="5558990"/>
            <a:ext cx="720000" cy="720000"/>
          </a:xfrm>
          <a:prstGeom prst="rect">
            <a:avLst/>
          </a:prstGeom>
        </p:spPr>
      </p:pic>
      <p:pic>
        <p:nvPicPr>
          <p:cNvPr id="42" name="Picture 41"/>
          <p:cNvPicPr/>
          <p:nvPr/>
        </p:nvPicPr>
        <p:blipFill>
          <a:blip r:embed="rId9" cstate="print">
            <a:extLst>
              <a:ext uri="{28A0092B-C50C-407E-A947-70E740481C1C}">
                <a14:useLocalDpi xmlns:a14="http://schemas.microsoft.com/office/drawing/2010/main" val="0"/>
              </a:ext>
            </a:extLst>
          </a:blip>
          <a:stretch>
            <a:fillRect/>
          </a:stretch>
        </p:blipFill>
        <p:spPr bwMode="auto">
          <a:xfrm>
            <a:off x="369172" y="2721926"/>
            <a:ext cx="720000" cy="720000"/>
          </a:xfrm>
          <a:prstGeom prst="rect">
            <a:avLst/>
          </a:prstGeom>
          <a:noFill/>
          <a:ln>
            <a:noFill/>
          </a:ln>
        </p:spPr>
      </p:pic>
    </p:spTree>
    <p:extLst>
      <p:ext uri="{BB962C8B-B14F-4D97-AF65-F5344CB8AC3E}">
        <p14:creationId xmlns:p14="http://schemas.microsoft.com/office/powerpoint/2010/main" val="175689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381082" y="296389"/>
            <a:ext cx="10307826" cy="788988"/>
          </a:xfrm>
        </p:spPr>
        <p:txBody>
          <a:bodyPr>
            <a:normAutofit fontScale="90000"/>
          </a:bodyPr>
          <a:lstStyle/>
          <a:p>
            <a:r>
              <a:rPr lang="en-GB" sz="4000" dirty="0">
                <a:solidFill>
                  <a:srgbClr val="004B88"/>
                </a:solidFill>
                <a:latin typeface="Open Sans Extrabold" panose="020B0906030804020204" pitchFamily="34" charset="0"/>
                <a:ea typeface="Open Sans Extrabold" panose="020B0906030804020204" pitchFamily="34" charset="0"/>
                <a:cs typeface="Open Sans Extrabold" panose="020B0906030804020204" pitchFamily="34" charset="0"/>
              </a:rPr>
              <a:t>We help people find a way forward by…</a:t>
            </a:r>
          </a:p>
        </p:txBody>
      </p:sp>
      <p:grpSp>
        <p:nvGrpSpPr>
          <p:cNvPr id="5" name="Group 4"/>
          <p:cNvGrpSpPr/>
          <p:nvPr/>
        </p:nvGrpSpPr>
        <p:grpSpPr>
          <a:xfrm>
            <a:off x="381082" y="1332381"/>
            <a:ext cx="11246704" cy="4887724"/>
            <a:chOff x="893674" y="1707949"/>
            <a:chExt cx="10335858" cy="4458502"/>
          </a:xfrm>
        </p:grpSpPr>
        <p:sp>
          <p:nvSpPr>
            <p:cNvPr id="21" name="Rectangle 20"/>
            <p:cNvSpPr/>
            <p:nvPr/>
          </p:nvSpPr>
          <p:spPr>
            <a:xfrm>
              <a:off x="893675" y="4712619"/>
              <a:ext cx="5114022" cy="1453830"/>
            </a:xfrm>
            <a:prstGeom prst="rect">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p:cNvGrpSpPr/>
            <p:nvPr/>
          </p:nvGrpSpPr>
          <p:grpSpPr>
            <a:xfrm>
              <a:off x="893674" y="1707949"/>
              <a:ext cx="5114022" cy="1500211"/>
              <a:chOff x="893674" y="1707949"/>
              <a:chExt cx="5114022" cy="1500211"/>
            </a:xfrm>
          </p:grpSpPr>
          <p:sp>
            <p:nvSpPr>
              <p:cNvPr id="19" name="Rectangle 18"/>
              <p:cNvSpPr/>
              <p:nvPr/>
            </p:nvSpPr>
            <p:spPr>
              <a:xfrm>
                <a:off x="893674" y="1707949"/>
                <a:ext cx="5114022" cy="1500211"/>
              </a:xfrm>
              <a:prstGeom prst="rect">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069314" y="2037245"/>
                <a:ext cx="3721627" cy="842246"/>
              </a:xfrm>
              <a:prstGeom prst="rect">
                <a:avLst/>
              </a:prstGeom>
              <a:noFill/>
              <a:ln>
                <a:noFill/>
              </a:ln>
            </p:spPr>
            <p:txBody>
              <a:bodyPr wrap="square" rtlCol="0">
                <a:spAutoFit/>
              </a:bodyPr>
              <a:lstStyle/>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Providing free, independent, impartial and confidential advice to anyone on a range of topics</a:t>
                </a:r>
              </a:p>
            </p:txBody>
          </p:sp>
        </p:grpSp>
        <p:grpSp>
          <p:nvGrpSpPr>
            <p:cNvPr id="13" name="Group 12"/>
            <p:cNvGrpSpPr/>
            <p:nvPr/>
          </p:nvGrpSpPr>
          <p:grpSpPr>
            <a:xfrm>
              <a:off x="893674" y="3306860"/>
              <a:ext cx="5114023" cy="1307059"/>
              <a:chOff x="893674" y="3306860"/>
              <a:chExt cx="5114023" cy="1307059"/>
            </a:xfrm>
          </p:grpSpPr>
          <p:sp>
            <p:nvSpPr>
              <p:cNvPr id="20" name="Rectangle 19"/>
              <p:cNvSpPr/>
              <p:nvPr/>
            </p:nvSpPr>
            <p:spPr>
              <a:xfrm>
                <a:off x="893674" y="3306860"/>
                <a:ext cx="5114023" cy="1307059"/>
              </a:xfrm>
              <a:prstGeom prst="rect">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p:cNvSpPr txBox="1"/>
              <p:nvPr/>
            </p:nvSpPr>
            <p:spPr>
              <a:xfrm>
                <a:off x="2014586" y="3537228"/>
                <a:ext cx="3776356" cy="842247"/>
              </a:xfrm>
              <a:prstGeom prst="rect">
                <a:avLst/>
              </a:prstGeom>
              <a:noFill/>
              <a:ln>
                <a:noFill/>
              </a:ln>
            </p:spPr>
            <p:txBody>
              <a:bodyPr wrap="square" rtlCol="0">
                <a:spAutoFit/>
              </a:bodyPr>
              <a:lstStyle/>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Working with clients, taking into account all the ways the issue may be affecting them</a:t>
                </a:r>
              </a:p>
            </p:txBody>
          </p:sp>
        </p:grpSp>
        <p:sp>
          <p:nvSpPr>
            <p:cNvPr id="43" name="TextBox 42"/>
            <p:cNvSpPr txBox="1"/>
            <p:nvPr/>
          </p:nvSpPr>
          <p:spPr>
            <a:xfrm>
              <a:off x="2065944" y="5018365"/>
              <a:ext cx="3724997" cy="842247"/>
            </a:xfrm>
            <a:prstGeom prst="rect">
              <a:avLst/>
            </a:prstGeom>
            <a:noFill/>
            <a:ln>
              <a:noFill/>
            </a:ln>
          </p:spPr>
          <p:txBody>
            <a:bodyPr wrap="square" rtlCol="0">
              <a:spAutoFit/>
            </a:bodyPr>
            <a:lstStyle/>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Using our local knowledge, supported by our national network, to help our clients</a:t>
              </a:r>
            </a:p>
          </p:txBody>
        </p:sp>
        <p:grpSp>
          <p:nvGrpSpPr>
            <p:cNvPr id="15" name="Group 14"/>
            <p:cNvGrpSpPr/>
            <p:nvPr/>
          </p:nvGrpSpPr>
          <p:grpSpPr>
            <a:xfrm>
              <a:off x="6116723" y="4727266"/>
              <a:ext cx="5096309" cy="1439185"/>
              <a:chOff x="6116723" y="4727266"/>
              <a:chExt cx="5096309" cy="1439185"/>
            </a:xfrm>
          </p:grpSpPr>
          <p:sp>
            <p:nvSpPr>
              <p:cNvPr id="18" name="Rectangle 17"/>
              <p:cNvSpPr/>
              <p:nvPr/>
            </p:nvSpPr>
            <p:spPr>
              <a:xfrm>
                <a:off x="6116723" y="4727266"/>
                <a:ext cx="5096309" cy="1439185"/>
              </a:xfrm>
              <a:prstGeom prst="rect">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p:cNvSpPr txBox="1"/>
              <p:nvPr/>
            </p:nvSpPr>
            <p:spPr>
              <a:xfrm>
                <a:off x="7316875" y="5152073"/>
                <a:ext cx="3721553" cy="589572"/>
              </a:xfrm>
              <a:prstGeom prst="rect">
                <a:avLst/>
              </a:prstGeom>
              <a:noFill/>
              <a:ln>
                <a:noFill/>
              </a:ln>
            </p:spPr>
            <p:txBody>
              <a:bodyPr wrap="square" rtlCol="0">
                <a:spAutoFit/>
              </a:bodyPr>
              <a:lstStyle/>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Helping clients to take the steps that are needed to solve their issues</a:t>
                </a:r>
              </a:p>
            </p:txBody>
          </p:sp>
        </p:grpSp>
        <p:grpSp>
          <p:nvGrpSpPr>
            <p:cNvPr id="3" name="Group 2"/>
            <p:cNvGrpSpPr/>
            <p:nvPr/>
          </p:nvGrpSpPr>
          <p:grpSpPr>
            <a:xfrm>
              <a:off x="6116725" y="1707950"/>
              <a:ext cx="5096307" cy="1500211"/>
              <a:chOff x="6123076" y="1699768"/>
              <a:chExt cx="5096307" cy="1500211"/>
            </a:xfrm>
          </p:grpSpPr>
          <p:sp>
            <p:nvSpPr>
              <p:cNvPr id="16" name="Rectangle 15"/>
              <p:cNvSpPr/>
              <p:nvPr/>
            </p:nvSpPr>
            <p:spPr>
              <a:xfrm>
                <a:off x="6123076" y="1699768"/>
                <a:ext cx="5096307" cy="1500211"/>
              </a:xfrm>
              <a:prstGeom prst="rect">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p:cNvSpPr txBox="1"/>
              <p:nvPr/>
            </p:nvSpPr>
            <p:spPr>
              <a:xfrm>
                <a:off x="7323227" y="2155084"/>
                <a:ext cx="3786913" cy="589573"/>
              </a:xfrm>
              <a:prstGeom prst="rect">
                <a:avLst/>
              </a:prstGeom>
              <a:noFill/>
              <a:ln>
                <a:noFill/>
              </a:ln>
            </p:spPr>
            <p:txBody>
              <a:bodyPr wrap="square" rtlCol="0">
                <a:spAutoFit/>
              </a:bodyPr>
              <a:lstStyle/>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Ensuring our advice services can be accessed in different ways</a:t>
                </a:r>
              </a:p>
            </p:txBody>
          </p:sp>
        </p:grpSp>
        <p:grpSp>
          <p:nvGrpSpPr>
            <p:cNvPr id="14" name="Group 13"/>
            <p:cNvGrpSpPr/>
            <p:nvPr/>
          </p:nvGrpSpPr>
          <p:grpSpPr>
            <a:xfrm>
              <a:off x="6116724" y="3310948"/>
              <a:ext cx="5112808" cy="1302970"/>
              <a:chOff x="6116724" y="3309229"/>
              <a:chExt cx="5112808" cy="1302970"/>
            </a:xfrm>
          </p:grpSpPr>
          <p:sp>
            <p:nvSpPr>
              <p:cNvPr id="17" name="Rectangle 16"/>
              <p:cNvSpPr/>
              <p:nvPr/>
            </p:nvSpPr>
            <p:spPr>
              <a:xfrm>
                <a:off x="6116724" y="3309229"/>
                <a:ext cx="5112808" cy="1302970"/>
              </a:xfrm>
              <a:prstGeom prst="rect">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p:cNvSpPr txBox="1"/>
              <p:nvPr/>
            </p:nvSpPr>
            <p:spPr>
              <a:xfrm>
                <a:off x="7267369" y="3409172"/>
                <a:ext cx="3836421" cy="1094921"/>
              </a:xfrm>
              <a:prstGeom prst="rect">
                <a:avLst/>
              </a:prstGeom>
              <a:noFill/>
              <a:ln>
                <a:noFill/>
              </a:ln>
            </p:spPr>
            <p:txBody>
              <a:bodyPr wrap="square" rtlCol="0">
                <a:spAutoFit/>
              </a:bodyPr>
              <a:lstStyle/>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Campaigning for change where private or public policy is preventing groups of people receiving fair treatment</a:t>
                </a: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53" y="2027047"/>
              <a:ext cx="992533" cy="862013"/>
            </a:xfrm>
            <a:prstGeom prst="rect">
              <a:avLst/>
            </a:prstGeom>
            <a:ln>
              <a:no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4836" y="4946909"/>
              <a:ext cx="992533" cy="985158"/>
            </a:xfrm>
            <a:prstGeom prst="rect">
              <a:avLst/>
            </a:prstGeom>
            <a:ln>
              <a:no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4836" y="1965475"/>
              <a:ext cx="992533" cy="985158"/>
            </a:xfrm>
            <a:prstGeom prst="rect">
              <a:avLst/>
            </a:prstGeom>
            <a:ln>
              <a:no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053" y="4954279"/>
              <a:ext cx="992533" cy="985158"/>
            </a:xfrm>
            <a:prstGeom prst="rect">
              <a:avLst/>
            </a:prstGeom>
            <a:ln>
              <a:no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053" y="3527258"/>
              <a:ext cx="992533" cy="862188"/>
            </a:xfrm>
            <a:prstGeom prst="rect">
              <a:avLst/>
            </a:prstGeom>
            <a:ln>
              <a:noFill/>
            </a:ln>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5437" y="3461404"/>
              <a:ext cx="691330" cy="997970"/>
            </a:xfrm>
            <a:prstGeom prst="rect">
              <a:avLst/>
            </a:prstGeom>
            <a:ln>
              <a:noFill/>
            </a:ln>
          </p:spPr>
        </p:pic>
      </p:grpSp>
    </p:spTree>
    <p:extLst>
      <p:ext uri="{BB962C8B-B14F-4D97-AF65-F5344CB8AC3E}">
        <p14:creationId xmlns:p14="http://schemas.microsoft.com/office/powerpoint/2010/main" val="254714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4768"/>
            <a:ext cx="6309802" cy="6858000"/>
          </a:xfrm>
          <a:prstGeom prst="rect">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itle 1"/>
          <p:cNvSpPr>
            <a:spLocks noGrp="1"/>
          </p:cNvSpPr>
          <p:nvPr>
            <p:ph type="title"/>
          </p:nvPr>
        </p:nvSpPr>
        <p:spPr>
          <a:xfrm>
            <a:off x="270099" y="319439"/>
            <a:ext cx="3657600" cy="788988"/>
          </a:xfrm>
        </p:spPr>
        <p:txBody>
          <a:bodyPr>
            <a:normAutofit/>
          </a:bodyPr>
          <a:lstStyle/>
          <a:p>
            <a:r>
              <a:rPr lang="en-GB"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Our services</a:t>
            </a:r>
          </a:p>
        </p:txBody>
      </p:sp>
      <p:grpSp>
        <p:nvGrpSpPr>
          <p:cNvPr id="6" name="Group 5"/>
          <p:cNvGrpSpPr/>
          <p:nvPr/>
        </p:nvGrpSpPr>
        <p:grpSpPr>
          <a:xfrm>
            <a:off x="270099" y="1312646"/>
            <a:ext cx="5699493" cy="4457342"/>
            <a:chOff x="65477" y="1427866"/>
            <a:chExt cx="5176117" cy="4457342"/>
          </a:xfrm>
        </p:grpSpPr>
        <p:sp>
          <p:nvSpPr>
            <p:cNvPr id="2" name="Rectangle 1"/>
            <p:cNvSpPr/>
            <p:nvPr/>
          </p:nvSpPr>
          <p:spPr>
            <a:xfrm>
              <a:off x="99835" y="1427866"/>
              <a:ext cx="5141759" cy="923330"/>
            </a:xfrm>
            <a:prstGeom prst="rect">
              <a:avLst/>
            </a:prstGeom>
          </p:spPr>
          <p:txBody>
            <a:bodyPr wrap="square">
              <a:spAutoFit/>
            </a:bodyPr>
            <a:lstStyle/>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We pride ourselves on responding to any question from any client and without notice, within the Core service or one of the listed projects.</a:t>
              </a:r>
            </a:p>
          </p:txBody>
        </p:sp>
        <p:sp>
          <p:nvSpPr>
            <p:cNvPr id="3" name="Rectangle 2"/>
            <p:cNvSpPr/>
            <p:nvPr/>
          </p:nvSpPr>
          <p:spPr>
            <a:xfrm>
              <a:off x="65477" y="2504543"/>
              <a:ext cx="5176117" cy="1200329"/>
            </a:xfrm>
            <a:prstGeom prst="rect">
              <a:avLst/>
            </a:prstGeom>
          </p:spPr>
          <p:txBody>
            <a:bodyPr wrap="square">
              <a:spAutoFit/>
            </a:bodyPr>
            <a:lstStyle/>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These questions can lead us to identify concerns over issues such as possession proceedings, homelessness, deposit disputes with landlords, benefit entitlements, employment, and many more.</a:t>
              </a:r>
            </a:p>
          </p:txBody>
        </p:sp>
        <p:sp>
          <p:nvSpPr>
            <p:cNvPr id="5" name="TextBox 4"/>
            <p:cNvSpPr txBox="1"/>
            <p:nvPr/>
          </p:nvSpPr>
          <p:spPr>
            <a:xfrm>
              <a:off x="99835" y="3853883"/>
              <a:ext cx="5141759" cy="2031325"/>
            </a:xfrm>
            <a:prstGeom prst="rect">
              <a:avLst/>
            </a:prstGeom>
            <a:noFill/>
          </p:spPr>
          <p:txBody>
            <a:bodyPr wrap="square" rtlCol="0">
              <a:spAutoFit/>
            </a:bodyPr>
            <a:lstStyle/>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Some of these issues lead to life changing interventions requiring considerable technical and interpersonal skills on the part of the adviser. We also assist with numerous grant applications which enable clients to obtain furniture, clothing, white goods and so on, therefore helping people to cope despite extremely restricted incomes.</a:t>
              </a:r>
              <a:endParaRPr lang="en-GB" dirty="0">
                <a:solidFill>
                  <a:schemeClr val="bg1"/>
                </a:solidFill>
              </a:endParaRPr>
            </a:p>
          </p:txBody>
        </p:sp>
      </p:grpSp>
      <p:sp>
        <p:nvSpPr>
          <p:cNvPr id="35" name="Rectangle 34"/>
          <p:cNvSpPr/>
          <p:nvPr/>
        </p:nvSpPr>
        <p:spPr>
          <a:xfrm>
            <a:off x="6542534" y="248469"/>
            <a:ext cx="1308100" cy="1522705"/>
          </a:xfrm>
          <a:prstGeom prst="rect">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a:off x="7915379" y="255199"/>
            <a:ext cx="1308100" cy="1522705"/>
          </a:xfrm>
          <a:prstGeom prst="rect">
            <a:avLst/>
          </a:prstGeom>
          <a:solidFill>
            <a:srgbClr val="2E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9308644" y="255198"/>
            <a:ext cx="1308100" cy="1522705"/>
          </a:xfrm>
          <a:prstGeom prst="rect">
            <a:avLst/>
          </a:prstGeom>
          <a:solidFill>
            <a:srgbClr val="64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a:off x="10693039" y="255197"/>
            <a:ext cx="1308100" cy="1522705"/>
          </a:xfrm>
          <a:prstGeom prst="rect">
            <a:avLst/>
          </a:prstGeom>
          <a:solidFill>
            <a:srgbClr val="96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p:cNvSpPr/>
          <p:nvPr/>
        </p:nvSpPr>
        <p:spPr>
          <a:xfrm>
            <a:off x="7924909" y="3421708"/>
            <a:ext cx="1308100" cy="1522705"/>
          </a:xfrm>
          <a:prstGeom prst="rect">
            <a:avLst/>
          </a:prstGeom>
          <a:solidFill>
            <a:srgbClr val="96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p:nvPr/>
        </p:nvSpPr>
        <p:spPr>
          <a:xfrm>
            <a:off x="9314839" y="3433768"/>
            <a:ext cx="1308100" cy="1522705"/>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p:cNvSpPr/>
          <p:nvPr/>
        </p:nvSpPr>
        <p:spPr>
          <a:xfrm>
            <a:off x="6534980" y="3423945"/>
            <a:ext cx="1308100" cy="1522705"/>
          </a:xfrm>
          <a:prstGeom prst="rect">
            <a:avLst/>
          </a:prstGeom>
          <a:solidFill>
            <a:srgbClr val="64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p:cNvSpPr/>
          <p:nvPr/>
        </p:nvSpPr>
        <p:spPr>
          <a:xfrm>
            <a:off x="6538818" y="1836207"/>
            <a:ext cx="1308100" cy="1522705"/>
          </a:xfrm>
          <a:prstGeom prst="rect">
            <a:avLst/>
          </a:prstGeom>
          <a:solidFill>
            <a:srgbClr val="2E6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p:cNvSpPr/>
          <p:nvPr/>
        </p:nvSpPr>
        <p:spPr>
          <a:xfrm>
            <a:off x="7925207" y="1839310"/>
            <a:ext cx="1308100" cy="1522705"/>
          </a:xfrm>
          <a:prstGeom prst="rect">
            <a:avLst/>
          </a:prstGeom>
          <a:solidFill>
            <a:srgbClr val="64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p:cNvSpPr/>
          <p:nvPr/>
        </p:nvSpPr>
        <p:spPr>
          <a:xfrm>
            <a:off x="9308644" y="1842312"/>
            <a:ext cx="1308100" cy="1522705"/>
          </a:xfrm>
          <a:prstGeom prst="rect">
            <a:avLst/>
          </a:prstGeom>
          <a:solidFill>
            <a:srgbClr val="96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p:cNvSpPr/>
          <p:nvPr/>
        </p:nvSpPr>
        <p:spPr>
          <a:xfrm>
            <a:off x="10695791" y="1847243"/>
            <a:ext cx="1308100" cy="1522705"/>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TextBox 95"/>
          <p:cNvSpPr txBox="1"/>
          <p:nvPr/>
        </p:nvSpPr>
        <p:spPr>
          <a:xfrm>
            <a:off x="6608009" y="358539"/>
            <a:ext cx="1171354" cy="523220"/>
          </a:xfrm>
          <a:prstGeom prst="rect">
            <a:avLst/>
          </a:prstGeom>
          <a:noFill/>
        </p:spPr>
        <p:txBody>
          <a:bodyPr wrap="square" rtlCol="0">
            <a:spAutoFit/>
          </a:bodyPr>
          <a:lstStyle/>
          <a:p>
            <a:pPr marL="0" marR="0">
              <a:spcBef>
                <a:spcPts val="0"/>
              </a:spcBef>
              <a:spcAft>
                <a:spcPts val="0"/>
              </a:spcAft>
            </a:pPr>
            <a:r>
              <a:rPr lang="en-GB" sz="1400" kern="1200" dirty="0">
                <a:solidFill>
                  <a:schemeClr val="bg1"/>
                </a:solidFill>
                <a:effectLst/>
                <a:latin typeface="Open Sans" panose="020B0606030504020204" pitchFamily="34" charset="0"/>
                <a:ea typeface="Open Sans" panose="020B0606030504020204" pitchFamily="34" charset="0"/>
              </a:rPr>
              <a:t>Core Advice Service</a:t>
            </a:r>
            <a:endParaRPr lang="en-GB" sz="1400" dirty="0">
              <a:solidFill>
                <a:schemeClr val="bg1"/>
              </a:solidFill>
              <a:effectLst/>
              <a:latin typeface="Times New Roman" panose="02020603050405020304" pitchFamily="18" charset="0"/>
              <a:ea typeface="Times New Roman" panose="02020603050405020304" pitchFamily="18" charset="0"/>
            </a:endParaRPr>
          </a:p>
        </p:txBody>
      </p:sp>
      <p:sp>
        <p:nvSpPr>
          <p:cNvPr id="51" name="TextBox 50"/>
          <p:cNvSpPr txBox="1"/>
          <p:nvPr/>
        </p:nvSpPr>
        <p:spPr>
          <a:xfrm>
            <a:off x="8014507" y="358539"/>
            <a:ext cx="1149250" cy="954107"/>
          </a:xfrm>
          <a:prstGeom prst="rect">
            <a:avLst/>
          </a:prstGeom>
          <a:noFill/>
        </p:spPr>
        <p:txBody>
          <a:bodyPr wrap="square" rtlCol="0">
            <a:spAutoFit/>
          </a:bodyPr>
          <a:lstStyle/>
          <a:p>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KHL Big Local Outreach Project</a:t>
            </a:r>
          </a:p>
        </p:txBody>
      </p:sp>
      <p:sp>
        <p:nvSpPr>
          <p:cNvPr id="52" name="TextBox 51"/>
          <p:cNvSpPr txBox="1"/>
          <p:nvPr/>
        </p:nvSpPr>
        <p:spPr>
          <a:xfrm>
            <a:off x="9306830" y="319439"/>
            <a:ext cx="1333981" cy="954107"/>
          </a:xfrm>
          <a:prstGeom prst="rect">
            <a:avLst/>
          </a:prstGeom>
          <a:noFill/>
        </p:spPr>
        <p:txBody>
          <a:bodyPr wrap="square" rtlCol="0">
            <a:spAutoFit/>
          </a:bodyPr>
          <a:lstStyle/>
          <a:p>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Home wasn’t built in a day (Home Start Corby)</a:t>
            </a:r>
          </a:p>
        </p:txBody>
      </p:sp>
      <p:sp>
        <p:nvSpPr>
          <p:cNvPr id="55" name="TextBox 54"/>
          <p:cNvSpPr txBox="1"/>
          <p:nvPr/>
        </p:nvSpPr>
        <p:spPr>
          <a:xfrm>
            <a:off x="6599889" y="1895702"/>
            <a:ext cx="1224020" cy="738664"/>
          </a:xfrm>
          <a:prstGeom prst="rect">
            <a:avLst/>
          </a:prstGeom>
          <a:noFill/>
        </p:spPr>
        <p:txBody>
          <a:bodyPr wrap="square" rtlCol="0">
            <a:spAutoFit/>
          </a:bodyPr>
          <a:lstStyle/>
          <a:p>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Henry Smith Foundation</a:t>
            </a:r>
          </a:p>
          <a:p>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project </a:t>
            </a:r>
          </a:p>
        </p:txBody>
      </p:sp>
      <p:sp>
        <p:nvSpPr>
          <p:cNvPr id="58" name="TextBox 57"/>
          <p:cNvSpPr txBox="1"/>
          <p:nvPr/>
        </p:nvSpPr>
        <p:spPr>
          <a:xfrm>
            <a:off x="9314839" y="1895702"/>
            <a:ext cx="1129660" cy="523220"/>
          </a:xfrm>
          <a:prstGeom prst="rect">
            <a:avLst/>
          </a:prstGeom>
          <a:noFill/>
        </p:spPr>
        <p:txBody>
          <a:bodyPr wrap="square" rtlCol="0">
            <a:spAutoFit/>
          </a:bodyPr>
          <a:lstStyle/>
          <a:p>
            <a:r>
              <a:rPr lang="en-GB" sz="1400" dirty="0">
                <a:solidFill>
                  <a:srgbClr val="004B88"/>
                </a:solidFill>
                <a:latin typeface="Open Sans" panose="020B0606030504020204" pitchFamily="34" charset="0"/>
                <a:ea typeface="Open Sans" panose="020B0606030504020204" pitchFamily="34" charset="0"/>
                <a:cs typeface="Open Sans" panose="020B0606030504020204" pitchFamily="34" charset="0"/>
              </a:rPr>
              <a:t>Library Outreach</a:t>
            </a:r>
          </a:p>
        </p:txBody>
      </p:sp>
      <p:sp>
        <p:nvSpPr>
          <p:cNvPr id="60" name="Rectangle 59"/>
          <p:cNvSpPr/>
          <p:nvPr/>
        </p:nvSpPr>
        <p:spPr>
          <a:xfrm>
            <a:off x="6538818" y="5011683"/>
            <a:ext cx="1308100" cy="1522705"/>
          </a:xfrm>
          <a:prstGeom prst="rect">
            <a:avLst/>
          </a:prstGeom>
          <a:solidFill>
            <a:srgbClr val="96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a:off x="7935082" y="5011683"/>
            <a:ext cx="1308100" cy="1522705"/>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TextBox 135"/>
          <p:cNvSpPr txBox="1"/>
          <p:nvPr/>
        </p:nvSpPr>
        <p:spPr>
          <a:xfrm>
            <a:off x="6599889" y="3535218"/>
            <a:ext cx="1129660" cy="738664"/>
          </a:xfrm>
          <a:prstGeom prst="rect">
            <a:avLst/>
          </a:prstGeom>
          <a:noFill/>
        </p:spPr>
        <p:txBody>
          <a:bodyPr wrap="square" rtlCol="0">
            <a:spAutoFit/>
          </a:bodyPr>
          <a:lstStyle/>
          <a:p>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NNC Housing Contract</a:t>
            </a:r>
          </a:p>
        </p:txBody>
      </p:sp>
      <p:sp>
        <p:nvSpPr>
          <p:cNvPr id="29" name="TextBox 28"/>
          <p:cNvSpPr txBox="1"/>
          <p:nvPr/>
        </p:nvSpPr>
        <p:spPr>
          <a:xfrm>
            <a:off x="7990321" y="3477053"/>
            <a:ext cx="1129660" cy="523220"/>
          </a:xfrm>
          <a:prstGeom prst="rect">
            <a:avLst/>
          </a:prstGeom>
          <a:noFill/>
        </p:spPr>
        <p:txBody>
          <a:bodyPr wrap="square" rtlCol="0">
            <a:spAutoFit/>
          </a:bodyPr>
          <a:lstStyle/>
          <a:p>
            <a:r>
              <a:rPr lang="en-GB" sz="1400" dirty="0">
                <a:solidFill>
                  <a:srgbClr val="004B88"/>
                </a:solidFill>
                <a:latin typeface="Open Sans" panose="020B0606030504020204" pitchFamily="34" charset="0"/>
                <a:ea typeface="Open Sans" panose="020B0606030504020204" pitchFamily="34" charset="0"/>
                <a:cs typeface="Open Sans" panose="020B0606030504020204" pitchFamily="34" charset="0"/>
              </a:rPr>
              <a:t>Dignity in Crisis</a:t>
            </a:r>
          </a:p>
        </p:txBody>
      </p:sp>
      <p:sp>
        <p:nvSpPr>
          <p:cNvPr id="56" name="TextBox 55"/>
          <p:cNvSpPr txBox="1"/>
          <p:nvPr/>
        </p:nvSpPr>
        <p:spPr>
          <a:xfrm>
            <a:off x="6599889" y="5011683"/>
            <a:ext cx="1129660" cy="523220"/>
          </a:xfrm>
          <a:prstGeom prst="rect">
            <a:avLst/>
          </a:prstGeom>
          <a:noFill/>
        </p:spPr>
        <p:txBody>
          <a:bodyPr wrap="square" rtlCol="0">
            <a:spAutoFit/>
          </a:bodyPr>
          <a:lstStyle/>
          <a:p>
            <a:r>
              <a:rPr lang="en-GB" sz="1400" dirty="0">
                <a:solidFill>
                  <a:srgbClr val="004B88"/>
                </a:solidFill>
                <a:latin typeface="Open Sans" panose="020B0606030504020204" pitchFamily="34" charset="0"/>
                <a:ea typeface="Open Sans" panose="020B0606030504020204" pitchFamily="34" charset="0"/>
                <a:cs typeface="Open Sans" panose="020B0606030504020204" pitchFamily="34" charset="0"/>
              </a:rPr>
              <a:t>NNC Debt Contract</a:t>
            </a:r>
          </a:p>
        </p:txBody>
      </p:sp>
      <p:sp>
        <p:nvSpPr>
          <p:cNvPr id="30" name="TextBox 29"/>
          <p:cNvSpPr txBox="1"/>
          <p:nvPr/>
        </p:nvSpPr>
        <p:spPr>
          <a:xfrm>
            <a:off x="7990321" y="1895702"/>
            <a:ext cx="1129660" cy="738664"/>
          </a:xfrm>
          <a:prstGeom prst="rect">
            <a:avLst/>
          </a:prstGeom>
          <a:noFill/>
        </p:spPr>
        <p:txBody>
          <a:bodyPr wrap="square" rtlCol="0">
            <a:spAutoFit/>
          </a:bodyPr>
          <a:lstStyle/>
          <a:p>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Skills for Life - Multiply</a:t>
            </a:r>
          </a:p>
        </p:txBody>
      </p:sp>
      <p:sp>
        <p:nvSpPr>
          <p:cNvPr id="54" name="TextBox 53"/>
          <p:cNvSpPr txBox="1"/>
          <p:nvPr/>
        </p:nvSpPr>
        <p:spPr>
          <a:xfrm>
            <a:off x="10724162" y="319439"/>
            <a:ext cx="1215665" cy="738664"/>
          </a:xfrm>
          <a:prstGeom prst="rect">
            <a:avLst/>
          </a:prstGeom>
          <a:noFill/>
        </p:spPr>
        <p:txBody>
          <a:bodyPr wrap="square" rtlCol="0">
            <a:spAutoFit/>
          </a:bodyPr>
          <a:lstStyle/>
          <a:p>
            <a:r>
              <a:rPr lang="en-GB" sz="1400" dirty="0">
                <a:solidFill>
                  <a:srgbClr val="004B88"/>
                </a:solidFill>
                <a:latin typeface="Open Sans" panose="020B0606030504020204" pitchFamily="34" charset="0"/>
                <a:ea typeface="Open Sans" panose="020B0606030504020204" pitchFamily="34" charset="0"/>
                <a:cs typeface="Open Sans" panose="020B0606030504020204" pitchFamily="34" charset="0"/>
              </a:rPr>
              <a:t>Volunteer Recruitment Project</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r="32700"/>
          <a:stretch/>
        </p:blipFill>
        <p:spPr bwMode="auto">
          <a:xfrm>
            <a:off x="9522239" y="5230125"/>
            <a:ext cx="2417588" cy="1304263"/>
          </a:xfrm>
          <a:prstGeom prst="rect">
            <a:avLst/>
          </a:prstGeom>
          <a:ln>
            <a:noFill/>
          </a:ln>
          <a:extLst>
            <a:ext uri="{53640926-AAD7-44D8-BBD7-CCE9431645EC}">
              <a14:shadowObscured xmlns:a14="http://schemas.microsoft.com/office/drawing/2010/main"/>
            </a:ext>
          </a:extLst>
        </p:spPr>
      </p:pic>
      <p:sp>
        <p:nvSpPr>
          <p:cNvPr id="33" name="TextBox 32"/>
          <p:cNvSpPr txBox="1"/>
          <p:nvPr/>
        </p:nvSpPr>
        <p:spPr>
          <a:xfrm>
            <a:off x="9307368" y="3436641"/>
            <a:ext cx="1129660" cy="738664"/>
          </a:xfrm>
          <a:prstGeom prst="rect">
            <a:avLst/>
          </a:prstGeom>
          <a:noFill/>
        </p:spPr>
        <p:txBody>
          <a:bodyPr wrap="square" rtlCol="0">
            <a:spAutoFit/>
          </a:bodyPr>
          <a:lstStyle/>
          <a:p>
            <a:r>
              <a:rPr lang="en-GB" sz="1400" dirty="0">
                <a:solidFill>
                  <a:srgbClr val="004B88"/>
                </a:solidFill>
                <a:latin typeface="Open Sans" panose="020B0606030504020204" pitchFamily="34" charset="0"/>
                <a:ea typeface="Open Sans" panose="020B0606030504020204" pitchFamily="34" charset="0"/>
                <a:cs typeface="Open Sans" panose="020B0606030504020204" pitchFamily="34" charset="0"/>
              </a:rPr>
              <a:t>Oundle Foodbank Drop-in </a:t>
            </a:r>
          </a:p>
        </p:txBody>
      </p:sp>
      <p:sp>
        <p:nvSpPr>
          <p:cNvPr id="34" name="TextBox 33"/>
          <p:cNvSpPr txBox="1"/>
          <p:nvPr/>
        </p:nvSpPr>
        <p:spPr>
          <a:xfrm>
            <a:off x="10693055" y="1866103"/>
            <a:ext cx="1129660" cy="738664"/>
          </a:xfrm>
          <a:prstGeom prst="rect">
            <a:avLst/>
          </a:prstGeom>
          <a:noFill/>
        </p:spPr>
        <p:txBody>
          <a:bodyPr wrap="square" rtlCol="0">
            <a:spAutoFit/>
          </a:bodyPr>
          <a:lstStyle/>
          <a:p>
            <a:r>
              <a:rPr lang="en-GB" sz="1400" dirty="0">
                <a:solidFill>
                  <a:srgbClr val="004B88"/>
                </a:solidFill>
                <a:latin typeface="Open Sans" panose="020B0606030504020204" pitchFamily="34" charset="0"/>
                <a:ea typeface="Open Sans" panose="020B0606030504020204" pitchFamily="34" charset="0"/>
                <a:cs typeface="Open Sans" panose="020B0606030504020204" pitchFamily="34" charset="0"/>
              </a:rPr>
              <a:t>Corby Foodbank Drop-in</a:t>
            </a:r>
          </a:p>
        </p:txBody>
      </p:sp>
      <p:sp>
        <p:nvSpPr>
          <p:cNvPr id="40" name="TextBox 39"/>
          <p:cNvSpPr txBox="1"/>
          <p:nvPr/>
        </p:nvSpPr>
        <p:spPr>
          <a:xfrm>
            <a:off x="8008606" y="5047151"/>
            <a:ext cx="1129660" cy="954107"/>
          </a:xfrm>
          <a:prstGeom prst="rect">
            <a:avLst/>
          </a:prstGeom>
          <a:noFill/>
        </p:spPr>
        <p:txBody>
          <a:bodyPr wrap="square" rtlCol="0">
            <a:spAutoFit/>
          </a:bodyPr>
          <a:lstStyle/>
          <a:p>
            <a:r>
              <a:rPr lang="en-GB" sz="1400" dirty="0">
                <a:solidFill>
                  <a:srgbClr val="004B88"/>
                </a:solidFill>
                <a:latin typeface="Open Sans" panose="020B0606030504020204" pitchFamily="34" charset="0"/>
                <a:ea typeface="Open Sans" panose="020B0606030504020204" pitchFamily="34" charset="0"/>
                <a:cs typeface="Open Sans" panose="020B0606030504020204" pitchFamily="34" charset="0"/>
              </a:rPr>
              <a:t>Emergency Food Parcel Distributor</a:t>
            </a:r>
          </a:p>
        </p:txBody>
      </p:sp>
    </p:spTree>
    <p:extLst>
      <p:ext uri="{BB962C8B-B14F-4D97-AF65-F5344CB8AC3E}">
        <p14:creationId xmlns:p14="http://schemas.microsoft.com/office/powerpoint/2010/main" val="25841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914158" y="204157"/>
            <a:ext cx="7690168" cy="750095"/>
          </a:xfrm>
        </p:spPr>
        <p:txBody>
          <a:bodyPr>
            <a:normAutofit/>
          </a:bodyPr>
          <a:lstStyle/>
          <a:p>
            <a:r>
              <a:rPr lang="en-GB" sz="2800" dirty="0">
                <a:solidFill>
                  <a:srgbClr val="004B88"/>
                </a:solidFill>
                <a:latin typeface="Open Sans Extrabold" panose="020B0906030804020204" pitchFamily="34" charset="0"/>
                <a:ea typeface="Open Sans Extrabold" panose="020B0906030804020204" pitchFamily="34" charset="0"/>
                <a:cs typeface="Open Sans Extrabold" panose="020B0906030804020204" pitchFamily="34" charset="0"/>
              </a:rPr>
              <a:t>Top 5 Issues presented to us 2023 / 24</a:t>
            </a:r>
          </a:p>
        </p:txBody>
      </p:sp>
      <p:graphicFrame>
        <p:nvGraphicFramePr>
          <p:cNvPr id="18" name="Table 17"/>
          <p:cNvGraphicFramePr>
            <a:graphicFrameLocks noGrp="1"/>
          </p:cNvGraphicFramePr>
          <p:nvPr>
            <p:extLst>
              <p:ext uri="{D42A27DB-BD31-4B8C-83A1-F6EECF244321}">
                <p14:modId xmlns:p14="http://schemas.microsoft.com/office/powerpoint/2010/main" val="692057103"/>
              </p:ext>
            </p:extLst>
          </p:nvPr>
        </p:nvGraphicFramePr>
        <p:xfrm>
          <a:off x="3914158" y="1177918"/>
          <a:ext cx="7788844" cy="5240145"/>
        </p:xfrm>
        <a:graphic>
          <a:graphicData uri="http://schemas.openxmlformats.org/drawingml/2006/table">
            <a:tbl>
              <a:tblPr bandRow="1">
                <a:tableStyleId>{0660B408-B3CF-4A94-85FC-2B1E0A45F4A2}</a:tableStyleId>
              </a:tblPr>
              <a:tblGrid>
                <a:gridCol w="2680073">
                  <a:extLst>
                    <a:ext uri="{9D8B030D-6E8A-4147-A177-3AD203B41FA5}">
                      <a16:colId xmlns:a16="http://schemas.microsoft.com/office/drawing/2014/main" val="2357382332"/>
                    </a:ext>
                  </a:extLst>
                </a:gridCol>
                <a:gridCol w="1969477">
                  <a:extLst>
                    <a:ext uri="{9D8B030D-6E8A-4147-A177-3AD203B41FA5}">
                      <a16:colId xmlns:a16="http://schemas.microsoft.com/office/drawing/2014/main" val="1171421137"/>
                    </a:ext>
                  </a:extLst>
                </a:gridCol>
                <a:gridCol w="3139294">
                  <a:extLst>
                    <a:ext uri="{9D8B030D-6E8A-4147-A177-3AD203B41FA5}">
                      <a16:colId xmlns:a16="http://schemas.microsoft.com/office/drawing/2014/main" val="1897664561"/>
                    </a:ext>
                  </a:extLst>
                </a:gridCol>
              </a:tblGrid>
              <a:tr h="504000">
                <a:tc>
                  <a:txBody>
                    <a:bodyPr/>
                    <a:lstStyle/>
                    <a:p>
                      <a:pPr>
                        <a:spcAft>
                          <a:spcPts val="0"/>
                        </a:spcAft>
                      </a:pPr>
                      <a:r>
                        <a:rPr lang="en-GB" sz="1600" b="1"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Issue Area</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004B88"/>
                    </a:solidFill>
                  </a:tcPr>
                </a:tc>
                <a:tc>
                  <a:txBody>
                    <a:bodyPr/>
                    <a:lstStyle/>
                    <a:p>
                      <a:pPr>
                        <a:spcAft>
                          <a:spcPts val="0"/>
                        </a:spcAft>
                      </a:pPr>
                      <a:r>
                        <a:rPr lang="en-GB" sz="1600" b="1"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Number of Issues</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004B88"/>
                    </a:solidFill>
                  </a:tcPr>
                </a:tc>
                <a:tc>
                  <a:txBody>
                    <a:bodyPr/>
                    <a:lstStyle/>
                    <a:p>
                      <a:pPr>
                        <a:spcAft>
                          <a:spcPts val="0"/>
                        </a:spcAft>
                      </a:pPr>
                      <a:r>
                        <a:rPr lang="en-GB" sz="1600" b="1"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Top enquiry in this area: </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004B88"/>
                    </a:solidFill>
                  </a:tcPr>
                </a:tc>
                <a:extLst>
                  <a:ext uri="{0D108BD9-81ED-4DB2-BD59-A6C34878D82A}">
                    <a16:rowId xmlns:a16="http://schemas.microsoft.com/office/drawing/2014/main" val="3637073809"/>
                  </a:ext>
                </a:extLst>
              </a:tr>
              <a:tr h="947229">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Benefits and Tax Credits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9,813 Issues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Personal Independent Payment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884159"/>
                  </a:ext>
                </a:extLst>
              </a:tr>
              <a:tr h="947229">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Housing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EAEDF6"/>
                    </a:solidFill>
                  </a:tcPr>
                </a:tc>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3,960 Issues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EAEDF6"/>
                    </a:solidFill>
                  </a:tcPr>
                </a:tc>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Private sector</a:t>
                      </a:r>
                      <a:r>
                        <a:rPr lang="en-GB" sz="1600" baseline="0" dirty="0">
                          <a:effectLst/>
                          <a:latin typeface="Open Sans" panose="020B0606030504020204" pitchFamily="34" charset="0"/>
                          <a:ea typeface="Calibri" panose="020F0502020204030204" pitchFamily="34" charset="0"/>
                          <a:cs typeface="Times New Roman" panose="02020603050405020304" pitchFamily="18" charset="0"/>
                        </a:rPr>
                        <a:t> rented property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EAEDF6"/>
                    </a:solidFill>
                  </a:tcPr>
                </a:tc>
                <a:extLst>
                  <a:ext uri="{0D108BD9-81ED-4DB2-BD59-A6C34878D82A}">
                    <a16:rowId xmlns:a16="http://schemas.microsoft.com/office/drawing/2014/main" val="2440962771"/>
                  </a:ext>
                </a:extLst>
              </a:tr>
              <a:tr h="947229">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Debt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2,849 Issues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Debt</a:t>
                      </a:r>
                      <a:r>
                        <a:rPr lang="en-GB" sz="1600" baseline="0" dirty="0">
                          <a:effectLst/>
                          <a:latin typeface="Open Sans" panose="020B0606030504020204" pitchFamily="34" charset="0"/>
                          <a:ea typeface="Calibri" panose="020F0502020204030204" pitchFamily="34" charset="0"/>
                          <a:cs typeface="Times New Roman" panose="02020603050405020304" pitchFamily="18" charset="0"/>
                        </a:rPr>
                        <a:t> Relief Orders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31495716"/>
                  </a:ext>
                </a:extLst>
              </a:tr>
              <a:tr h="947229">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Universal Credit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EAEDF6"/>
                    </a:solidFill>
                  </a:tcPr>
                </a:tc>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1,592 Issues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EAEDF6"/>
                    </a:solidFill>
                  </a:tcPr>
                </a:tc>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Limited Capability for Work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EAEDF6"/>
                    </a:solidFill>
                  </a:tcPr>
                </a:tc>
                <a:extLst>
                  <a:ext uri="{0D108BD9-81ED-4DB2-BD59-A6C34878D82A}">
                    <a16:rowId xmlns:a16="http://schemas.microsoft.com/office/drawing/2014/main" val="1596440457"/>
                  </a:ext>
                </a:extLst>
              </a:tr>
              <a:tr h="947229">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Charitable Support &amp; Foodbanks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1,178 Issues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p>
                      <a:pPr>
                        <a:spcAft>
                          <a:spcPts val="0"/>
                        </a:spcAft>
                      </a:pPr>
                      <a:r>
                        <a:rPr lang="en-GB" sz="1600" dirty="0">
                          <a:effectLst/>
                          <a:latin typeface="Open Sans" panose="020B0606030504020204" pitchFamily="34" charset="0"/>
                          <a:ea typeface="Calibri" panose="020F0502020204030204" pitchFamily="34" charset="0"/>
                          <a:cs typeface="Times New Roman" panose="02020603050405020304" pitchFamily="18" charset="0"/>
                        </a:rPr>
                        <a:t>Access to emergency support and foodbanks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56776722"/>
                  </a:ext>
                </a:extLst>
              </a:tr>
            </a:tbl>
          </a:graphicData>
        </a:graphic>
      </p:graphicFrame>
      <p:sp>
        <p:nvSpPr>
          <p:cNvPr id="15" name="Rectangle 14"/>
          <p:cNvSpPr/>
          <p:nvPr/>
        </p:nvSpPr>
        <p:spPr>
          <a:xfrm>
            <a:off x="0" y="0"/>
            <a:ext cx="3591816" cy="6858000"/>
          </a:xfrm>
          <a:prstGeom prst="rect">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184196" y="204157"/>
            <a:ext cx="3183954" cy="3847207"/>
          </a:xfrm>
          <a:prstGeom prst="rect">
            <a:avLst/>
          </a:prstGeom>
          <a:noFill/>
        </p:spPr>
        <p:txBody>
          <a:bodyPr wrap="square" rtlCol="0">
            <a:spAutoFit/>
          </a:bodyPr>
          <a:lstStyle/>
          <a:p>
            <a:r>
              <a:rPr lang="en-GB" sz="4000" b="1" dirty="0">
                <a:solidFill>
                  <a:schemeClr val="bg1"/>
                </a:solidFill>
              </a:rPr>
              <a:t>Increase in Demand</a:t>
            </a:r>
          </a:p>
          <a:p>
            <a:endParaRPr lang="en-GB" sz="2000" dirty="0">
              <a:solidFill>
                <a:schemeClr val="bg1"/>
              </a:solidFill>
            </a:endParaRPr>
          </a:p>
          <a:p>
            <a:r>
              <a:rPr lang="en-GB" dirty="0">
                <a:solidFill>
                  <a:schemeClr val="bg1"/>
                </a:solidFill>
              </a:rPr>
              <a:t>Over the year 2023 – 2024 compared to the previous year, we have seen an overall </a:t>
            </a:r>
          </a:p>
          <a:p>
            <a:endParaRPr lang="en-GB" b="1" dirty="0">
              <a:solidFill>
                <a:schemeClr val="bg1"/>
              </a:solidFill>
            </a:endParaRPr>
          </a:p>
          <a:p>
            <a:r>
              <a:rPr lang="en-GB" b="1" dirty="0">
                <a:solidFill>
                  <a:schemeClr val="bg1"/>
                </a:solidFill>
              </a:rPr>
              <a:t>8% increase in the number of issues being presented to us.  </a:t>
            </a:r>
          </a:p>
          <a:p>
            <a:endParaRPr lang="en-GB" b="1" dirty="0">
              <a:solidFill>
                <a:schemeClr val="bg1"/>
              </a:solidFill>
            </a:endParaRPr>
          </a:p>
          <a:p>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196" y="4650367"/>
            <a:ext cx="1767696" cy="1767696"/>
          </a:xfrm>
          <a:prstGeom prst="rect">
            <a:avLst/>
          </a:prstGeom>
        </p:spPr>
      </p:pic>
    </p:spTree>
    <p:extLst>
      <p:ext uri="{BB962C8B-B14F-4D97-AF65-F5344CB8AC3E}">
        <p14:creationId xmlns:p14="http://schemas.microsoft.com/office/powerpoint/2010/main" val="364499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49238"/>
            <a:ext cx="9385300" cy="1323439"/>
          </a:xfrm>
          <a:prstGeom prst="rect">
            <a:avLst/>
          </a:prstGeom>
          <a:noFill/>
        </p:spPr>
        <p:txBody>
          <a:bodyPr wrap="square" rtlCol="0">
            <a:spAutoFit/>
          </a:bodyPr>
          <a:lstStyle/>
          <a:p>
            <a:r>
              <a:rPr lang="en-GB" sz="4000" dirty="0">
                <a:solidFill>
                  <a:srgbClr val="004B88"/>
                </a:solidFill>
                <a:latin typeface="Open Sans Extrabold" panose="020B0906030804020204" pitchFamily="34" charset="0"/>
                <a:ea typeface="Open Sans Extrabold" panose="020B0906030804020204" pitchFamily="34" charset="0"/>
                <a:cs typeface="Open Sans Extrabold" panose="020B0906030804020204" pitchFamily="34" charset="0"/>
              </a:rPr>
              <a:t>Free, impartial, independent, confidential advice.</a:t>
            </a:r>
          </a:p>
        </p:txBody>
      </p:sp>
      <p:sp>
        <p:nvSpPr>
          <p:cNvPr id="5" name="Rectangle 4"/>
          <p:cNvSpPr/>
          <p:nvPr/>
        </p:nvSpPr>
        <p:spPr>
          <a:xfrm>
            <a:off x="507999" y="2402443"/>
            <a:ext cx="6096000" cy="923330"/>
          </a:xfrm>
          <a:prstGeom prst="rect">
            <a:avLst/>
          </a:prstGeom>
        </p:spPr>
        <p:txBody>
          <a:bodyPr>
            <a:spAutoFit/>
          </a:bodyPr>
          <a:lstStyle/>
          <a:p>
            <a:r>
              <a:rPr lang="en-GB" dirty="0">
                <a:solidFill>
                  <a:srgbClr val="004B88"/>
                </a:solidFill>
                <a:latin typeface="Open Sans" panose="020B0606030504020204" pitchFamily="34" charset="0"/>
              </a:rPr>
              <a:t>We give people the knowledge and confidence they need to find their way forward – whoever they are and whatever they need.</a:t>
            </a:r>
            <a:endParaRPr lang="en-GB" dirty="0">
              <a:solidFill>
                <a:srgbClr val="004B88"/>
              </a:solidFill>
            </a:endParaRPr>
          </a:p>
        </p:txBody>
      </p:sp>
      <p:sp>
        <p:nvSpPr>
          <p:cNvPr id="6" name="Rectangle 5"/>
          <p:cNvSpPr/>
          <p:nvPr/>
        </p:nvSpPr>
        <p:spPr>
          <a:xfrm>
            <a:off x="507999" y="6132585"/>
            <a:ext cx="11333151" cy="553998"/>
          </a:xfrm>
          <a:prstGeom prst="rect">
            <a:avLst/>
          </a:prstGeom>
        </p:spPr>
        <p:txBody>
          <a:bodyPr wrap="square">
            <a:spAutoFit/>
          </a:bodyPr>
          <a:lstStyle/>
          <a:p>
            <a:r>
              <a:rPr lang="en-US" sz="1000" dirty="0">
                <a:solidFill>
                  <a:srgbClr val="004B88"/>
                </a:solidFill>
                <a:latin typeface="Open Sans" panose="020B0606030504020204" pitchFamily="34" charset="0"/>
              </a:rPr>
              <a:t>Citizens Advice Corby &amp; Kettering is an operating name of Citizens Advice Services Corby &amp; Kettering. Charity registration number 1119081. </a:t>
            </a:r>
          </a:p>
          <a:p>
            <a:r>
              <a:rPr lang="en-US" sz="1000" dirty="0">
                <a:solidFill>
                  <a:srgbClr val="004B88"/>
                </a:solidFill>
                <a:latin typeface="Open Sans" panose="020B0606030504020204" pitchFamily="34" charset="0"/>
              </a:rPr>
              <a:t>Company limited by guarantee. Registered number 6156089 England. Authorised and regulated by the Financial Conduct Authority FRN: 617563. </a:t>
            </a:r>
          </a:p>
          <a:p>
            <a:r>
              <a:rPr lang="en-US" sz="1000" dirty="0">
                <a:solidFill>
                  <a:srgbClr val="004B88"/>
                </a:solidFill>
                <a:latin typeface="Open Sans" panose="020B0606030504020204" pitchFamily="34" charset="0"/>
              </a:rPr>
              <a:t>Registered office: Citizens Advice Corby &amp; Kettering, The Corby Cube, Parklands Gateway, George Street, Corby, Northamptonshire, NN17 1QG </a:t>
            </a:r>
            <a:endParaRPr lang="en-GB" sz="1000" dirty="0">
              <a:solidFill>
                <a:srgbClr val="004B88"/>
              </a:solidFill>
            </a:endParaRPr>
          </a:p>
        </p:txBody>
      </p:sp>
      <p:sp>
        <p:nvSpPr>
          <p:cNvPr id="2" name="TextBox 1"/>
          <p:cNvSpPr txBox="1"/>
          <p:nvPr/>
        </p:nvSpPr>
        <p:spPr>
          <a:xfrm>
            <a:off x="507999" y="4055539"/>
            <a:ext cx="10499634" cy="646331"/>
          </a:xfrm>
          <a:prstGeom prst="rect">
            <a:avLst/>
          </a:prstGeom>
          <a:noFill/>
        </p:spPr>
        <p:txBody>
          <a:bodyPr wrap="square" rtlCol="0">
            <a:spAutoFit/>
          </a:bodyPr>
          <a:lstStyle/>
          <a:p>
            <a:r>
              <a:rPr lang="en-US" dirty="0">
                <a:solidFill>
                  <a:srgbClr val="004B88"/>
                </a:solidFill>
                <a:latin typeface="Open Sans Semibold" panose="020B0706030804020204" pitchFamily="34" charset="0"/>
                <a:ea typeface="Open Sans Semibold" panose="020B0706030804020204" pitchFamily="34" charset="0"/>
                <a:cs typeface="Open Sans Semibold" panose="020B0706030804020204" pitchFamily="34" charset="0"/>
              </a:rPr>
              <a:t>We are dedicated to serving our local communities and proud to work alongside our partners and funders.  We thank them for their continued support.</a:t>
            </a:r>
            <a:endParaRPr lang="en-GB" dirty="0">
              <a:solidFill>
                <a:srgbClr val="004B88"/>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417724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7DE79C03D4544CA67255BA7A87DD59" ma:contentTypeVersion="18" ma:contentTypeDescription="Create a new document." ma:contentTypeScope="" ma:versionID="431a453f99e35f882f1bda9b9e90e43b">
  <xsd:schema xmlns:xsd="http://www.w3.org/2001/XMLSchema" xmlns:xs="http://www.w3.org/2001/XMLSchema" xmlns:p="http://schemas.microsoft.com/office/2006/metadata/properties" xmlns:ns2="8a79b042-d511-46e5-ad15-39d624c98353" xmlns:ns3="51fcad13-9fe1-4b05-83cd-be575274fc3f" targetNamespace="http://schemas.microsoft.com/office/2006/metadata/properties" ma:root="true" ma:fieldsID="efc7fd065944e421841494c57f6435af" ns2:_="" ns3:_="">
    <xsd:import namespace="8a79b042-d511-46e5-ad15-39d624c98353"/>
    <xsd:import namespace="51fcad13-9fe1-4b05-83cd-be575274fc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9b042-d511-46e5-ad15-39d624c983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bcf87a-a517-4603-9977-ea0d869cb4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fcad13-9fe1-4b05-83cd-be575274fc3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63cf0c-22a3-47c5-a813-aad477174df0}" ma:internalName="TaxCatchAll" ma:showField="CatchAllData" ma:web="51fcad13-9fe1-4b05-83cd-be575274fc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1fcad13-9fe1-4b05-83cd-be575274fc3f" xsi:nil="true"/>
    <lcf76f155ced4ddcb4097134ff3c332f xmlns="8a79b042-d511-46e5-ad15-39d624c983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8BE5B0C-DEC1-490D-9661-970F7F038783}"/>
</file>

<file path=customXml/itemProps2.xml><?xml version="1.0" encoding="utf-8"?>
<ds:datastoreItem xmlns:ds="http://schemas.openxmlformats.org/officeDocument/2006/customXml" ds:itemID="{3EAD2EB2-0915-4F0E-A934-C65C8B1247B7}"/>
</file>

<file path=customXml/itemProps3.xml><?xml version="1.0" encoding="utf-8"?>
<ds:datastoreItem xmlns:ds="http://schemas.openxmlformats.org/officeDocument/2006/customXml" ds:itemID="{E264F529-F05E-4330-B7D5-97472719F80E}"/>
</file>

<file path=docProps/app.xml><?xml version="1.0" encoding="utf-8"?>
<Properties xmlns="http://schemas.openxmlformats.org/officeDocument/2006/extended-properties" xmlns:vt="http://schemas.openxmlformats.org/officeDocument/2006/docPropsVTypes">
  <TotalTime>748</TotalTime>
  <Words>734</Words>
  <Application>Microsoft Office PowerPoint</Application>
  <PresentationFormat>Widescreen</PresentationFormat>
  <Paragraphs>87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Open Sans</vt:lpstr>
      <vt:lpstr>Open Sans Extrabold</vt:lpstr>
      <vt:lpstr>Open Sans Semibold</vt:lpstr>
      <vt:lpstr>Times New Roman</vt:lpstr>
      <vt:lpstr>Office Theme</vt:lpstr>
      <vt:lpstr>PowerPoint Presentation</vt:lpstr>
      <vt:lpstr>PowerPoint Presentation</vt:lpstr>
      <vt:lpstr>Impact Dashboard: 2023 / 24</vt:lpstr>
      <vt:lpstr>We help people find a way forward by…</vt:lpstr>
      <vt:lpstr>Our services</vt:lpstr>
      <vt:lpstr>Top 5 Issues presented to us 2023 / 24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Spowart</dc:creator>
  <cp:lastModifiedBy>Zuzanna  Brzostowska</cp:lastModifiedBy>
  <cp:revision>29</cp:revision>
  <dcterms:created xsi:type="dcterms:W3CDTF">2023-09-06T09:05:45Z</dcterms:created>
  <dcterms:modified xsi:type="dcterms:W3CDTF">2024-05-22T16:13:20Z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0x0101005E7DE79C03D4544CA67255BA7A87DD59</vt:lpwstr>
  </property>
</Properties>
</file>