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8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83" r:id="rId3"/>
    <p:sldId id="301" r:id="rId4"/>
    <p:sldId id="302" r:id="rId5"/>
    <p:sldId id="282" r:id="rId6"/>
    <p:sldId id="286" r:id="rId7"/>
    <p:sldId id="293" r:id="rId8"/>
    <p:sldId id="325" r:id="rId9"/>
    <p:sldId id="294" r:id="rId10"/>
    <p:sldId id="322" r:id="rId11"/>
    <p:sldId id="345" r:id="rId12"/>
    <p:sldId id="326" r:id="rId13"/>
    <p:sldId id="334" r:id="rId14"/>
    <p:sldId id="335" r:id="rId15"/>
    <p:sldId id="331" r:id="rId16"/>
    <p:sldId id="342" r:id="rId17"/>
    <p:sldId id="336" r:id="rId18"/>
    <p:sldId id="332" r:id="rId19"/>
    <p:sldId id="340" r:id="rId20"/>
    <p:sldId id="339" r:id="rId21"/>
    <p:sldId id="338" r:id="rId22"/>
    <p:sldId id="343" r:id="rId23"/>
    <p:sldId id="341" r:id="rId24"/>
    <p:sldId id="328" r:id="rId25"/>
    <p:sldId id="330" r:id="rId26"/>
    <p:sldId id="297" r:id="rId27"/>
    <p:sldId id="320" r:id="rId28"/>
  </p:sldIdLst>
  <p:sldSz cx="9144000" cy="5143500" type="screen16x9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82">
          <p15:clr>
            <a:srgbClr val="A4A3A4"/>
          </p15:clr>
        </p15:guide>
        <p15:guide id="2" pos="38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91" autoAdjust="0"/>
    <p:restoredTop sz="94660"/>
  </p:normalViewPr>
  <p:slideViewPr>
    <p:cSldViewPr showGuides="1">
      <p:cViewPr>
        <p:scale>
          <a:sx n="125" d="100"/>
          <a:sy n="125" d="100"/>
        </p:scale>
        <p:origin x="365" y="-648"/>
      </p:cViewPr>
      <p:guideLst>
        <p:guide orient="horz" pos="2482"/>
        <p:guide pos="385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403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432D2BA-5FA7-18B2-9A2E-34B9D58D0C9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D1371A-1ADC-1638-AD2E-449D65E5500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9FB6BF-F5D4-472E-A3C0-B3208FB81B2B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A5B7A3-B5A6-5A7E-9435-AF665D6422B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13EB9C-D077-8B75-575A-9BD504BCDA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46EC5E-2FE0-4C43-BB04-0C6E79797D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9314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8" cy="513508"/>
          </a:xfrm>
          <a:prstGeom prst="rect">
            <a:avLst/>
          </a:prstGeom>
        </p:spPr>
        <p:txBody>
          <a:bodyPr vert="horz" lIns="99069" tIns="49535" rIns="99069" bIns="49535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8" cy="513508"/>
          </a:xfrm>
          <a:prstGeom prst="rect">
            <a:avLst/>
          </a:prstGeom>
        </p:spPr>
        <p:txBody>
          <a:bodyPr vert="horz" lIns="99069" tIns="49535" rIns="99069" bIns="49535" rtlCol="0"/>
          <a:lstStyle>
            <a:lvl1pPr algn="r">
              <a:defRPr sz="1300"/>
            </a:lvl1pPr>
          </a:lstStyle>
          <a:p>
            <a:fld id="{90425BAA-AC4E-4CB3-98D9-D91C4B00AA41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7938"/>
            <a:ext cx="6142037" cy="3455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9" tIns="49535" rIns="99069" bIns="4953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8"/>
            <a:ext cx="5683250" cy="4029879"/>
          </a:xfrm>
          <a:prstGeom prst="rect">
            <a:avLst/>
          </a:prstGeom>
        </p:spPr>
        <p:txBody>
          <a:bodyPr vert="horz" lIns="99069" tIns="49535" rIns="99069" bIns="49535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8"/>
            <a:ext cx="3078428" cy="513507"/>
          </a:xfrm>
          <a:prstGeom prst="rect">
            <a:avLst/>
          </a:prstGeom>
        </p:spPr>
        <p:txBody>
          <a:bodyPr vert="horz" lIns="99069" tIns="49535" rIns="99069" bIns="49535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8"/>
            <a:ext cx="3078428" cy="513507"/>
          </a:xfrm>
          <a:prstGeom prst="rect">
            <a:avLst/>
          </a:prstGeom>
        </p:spPr>
        <p:txBody>
          <a:bodyPr vert="horz" lIns="99069" tIns="49535" rIns="99069" bIns="49535" rtlCol="0" anchor="b"/>
          <a:lstStyle>
            <a:lvl1pPr algn="r">
              <a:defRPr sz="1300"/>
            </a:lvl1pPr>
          </a:lstStyle>
          <a:p>
            <a:fld id="{CA098798-9DB3-406A-8C0E-F36F84ACA3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784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098798-9DB3-406A-8C0E-F36F84ACA3D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4297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098798-9DB3-406A-8C0E-F36F84ACA3D2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60368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098798-9DB3-406A-8C0E-F36F84ACA3D2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50247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098798-9DB3-406A-8C0E-F36F84ACA3D2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43789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098798-9DB3-406A-8C0E-F36F84ACA3D2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24658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098798-9DB3-406A-8C0E-F36F84ACA3D2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8284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098798-9DB3-406A-8C0E-F36F84ACA3D2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78784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098798-9DB3-406A-8C0E-F36F84ACA3D2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93845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098798-9DB3-406A-8C0E-F36F84ACA3D2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99241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098798-9DB3-406A-8C0E-F36F84ACA3D2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15867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098798-9DB3-406A-8C0E-F36F84ACA3D2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004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098798-9DB3-406A-8C0E-F36F84ACA3D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9581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098798-9DB3-406A-8C0E-F36F84ACA3D2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50729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098798-9DB3-406A-8C0E-F36F84ACA3D2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74346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098798-9DB3-406A-8C0E-F36F84ACA3D2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5655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098798-9DB3-406A-8C0E-F36F84ACA3D2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27839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098798-9DB3-406A-8C0E-F36F84ACA3D2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4988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098798-9DB3-406A-8C0E-F36F84ACA3D2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75465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098798-9DB3-406A-8C0E-F36F84ACA3D2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3701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098798-9DB3-406A-8C0E-F36F84ACA3D2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2696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098798-9DB3-406A-8C0E-F36F84ACA3D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415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098798-9DB3-406A-8C0E-F36F84ACA3D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385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098798-9DB3-406A-8C0E-F36F84ACA3D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410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098798-9DB3-406A-8C0E-F36F84ACA3D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99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098798-9DB3-406A-8C0E-F36F84ACA3D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6770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098798-9DB3-406A-8C0E-F36F84ACA3D2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51915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098798-9DB3-406A-8C0E-F36F84ACA3D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725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17FA5-1001-4199-83DD-429EA985DD73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FE640-3146-4C01-86E9-FF7DAC512F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720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17FA5-1001-4199-83DD-429EA985DD73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FE640-3146-4C01-86E9-FF7DAC512F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66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17FA5-1001-4199-83DD-429EA985DD73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FE640-3146-4C01-86E9-FF7DAC512F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93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17FA5-1001-4199-83DD-429EA985DD73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FE640-3146-4C01-86E9-FF7DAC512F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8004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17FA5-1001-4199-83DD-429EA985DD73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FE640-3146-4C01-86E9-FF7DAC512F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975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17FA5-1001-4199-83DD-429EA985DD73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FE640-3146-4C01-86E9-FF7DAC512F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269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17FA5-1001-4199-83DD-429EA985DD73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FE640-3146-4C01-86E9-FF7DAC512F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238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17FA5-1001-4199-83DD-429EA985DD73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FE640-3146-4C01-86E9-FF7DAC512F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77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17FA5-1001-4199-83DD-429EA985DD73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FE640-3146-4C01-86E9-FF7DAC512F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42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17FA5-1001-4199-83DD-429EA985DD73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FE640-3146-4C01-86E9-FF7DAC512F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498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17FA5-1001-4199-83DD-429EA985DD73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FE640-3146-4C01-86E9-FF7DAC512F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038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17FA5-1001-4199-83DD-429EA985DD73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FE640-3146-4C01-86E9-FF7DAC512F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0088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3768" y="195486"/>
            <a:ext cx="4053710" cy="3810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FD2472-2885-4C87-5863-676304FD7BA7}"/>
              </a:ext>
            </a:extLst>
          </p:cNvPr>
          <p:cNvSpPr txBox="1"/>
          <p:nvPr/>
        </p:nvSpPr>
        <p:spPr>
          <a:xfrm>
            <a:off x="406167" y="4040561"/>
            <a:ext cx="8208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Gill Sans Nova" panose="020B0602020104020203" pitchFamily="34" charset="0"/>
              </a:rPr>
              <a:t>REDEVELOPMENT PROJECT</a:t>
            </a:r>
          </a:p>
        </p:txBody>
      </p:sp>
    </p:spTree>
    <p:extLst>
      <p:ext uri="{BB962C8B-B14F-4D97-AF65-F5344CB8AC3E}">
        <p14:creationId xmlns:p14="http://schemas.microsoft.com/office/powerpoint/2010/main" val="3276359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65966" y="133170"/>
            <a:ext cx="1416203" cy="12537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71801" y="396592"/>
            <a:ext cx="35413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n-GB" sz="4000" dirty="0">
                <a:solidFill>
                  <a:srgbClr val="000099"/>
                </a:solidFill>
                <a:latin typeface="Gill Sans Nova" panose="020B06020201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Fundraising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4" y="305379"/>
            <a:ext cx="1416203" cy="9194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E2F04A-8F96-9B4B-922F-57C2B0A5A7F3}"/>
              </a:ext>
            </a:extLst>
          </p:cNvPr>
          <p:cNvSpPr txBox="1"/>
          <p:nvPr/>
        </p:nvSpPr>
        <p:spPr>
          <a:xfrm>
            <a:off x="1" y="234185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n-GB" sz="5400" dirty="0">
                <a:latin typeface="Gill Sans Nova" panose="020B06020201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Total Project Cost is </a:t>
            </a:r>
          </a:p>
          <a:p>
            <a:pPr algn="ctr" defTabSz="914378"/>
            <a:r>
              <a:rPr lang="en-GB" sz="5400" dirty="0">
                <a:latin typeface="Gill Sans Nova" panose="020B06020201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£430,000</a:t>
            </a:r>
          </a:p>
        </p:txBody>
      </p:sp>
    </p:spTree>
    <p:extLst>
      <p:ext uri="{BB962C8B-B14F-4D97-AF65-F5344CB8AC3E}">
        <p14:creationId xmlns:p14="http://schemas.microsoft.com/office/powerpoint/2010/main" val="1931392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65966" y="133170"/>
            <a:ext cx="1416203" cy="12537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4" y="305379"/>
            <a:ext cx="1416203" cy="9194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FD2EC8-E9D0-F4FE-EB78-E485A09C1950}"/>
              </a:ext>
            </a:extLst>
          </p:cNvPr>
          <p:cNvSpPr txBox="1"/>
          <p:nvPr/>
        </p:nvSpPr>
        <p:spPr>
          <a:xfrm>
            <a:off x="2051720" y="305379"/>
            <a:ext cx="52142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000099"/>
                </a:solidFill>
              </a:rPr>
              <a:t>Where did the money come from?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E81166-E8DF-6A37-85F4-ED7C8C3E88CF}"/>
              </a:ext>
            </a:extLst>
          </p:cNvPr>
          <p:cNvSpPr txBox="1"/>
          <p:nvPr/>
        </p:nvSpPr>
        <p:spPr>
          <a:xfrm>
            <a:off x="611374" y="1923678"/>
            <a:ext cx="79212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Gill Sans Nova" panose="020B06020201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Grant Funders</a:t>
            </a:r>
          </a:p>
          <a:p>
            <a:pPr algn="ctr"/>
            <a:r>
              <a:rPr lang="en-GB" sz="4000" dirty="0">
                <a:latin typeface="Gill Sans Nova" panose="020B06020201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Fundraising from the local community</a:t>
            </a:r>
          </a:p>
          <a:p>
            <a:pPr algn="ctr"/>
            <a:r>
              <a:rPr lang="en-GB" sz="4000" dirty="0">
                <a:latin typeface="Gill Sans Nova" panose="020B06020201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Bequests and Donations</a:t>
            </a:r>
          </a:p>
        </p:txBody>
      </p:sp>
    </p:spTree>
    <p:extLst>
      <p:ext uri="{BB962C8B-B14F-4D97-AF65-F5344CB8AC3E}">
        <p14:creationId xmlns:p14="http://schemas.microsoft.com/office/powerpoint/2010/main" val="754458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65966" y="133170"/>
            <a:ext cx="1416203" cy="12537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4" y="305379"/>
            <a:ext cx="1416203" cy="919452"/>
          </a:xfrm>
          <a:prstGeom prst="rect">
            <a:avLst/>
          </a:prstGeom>
        </p:spPr>
      </p:pic>
      <p:pic>
        <p:nvPicPr>
          <p:cNvPr id="4" name="Picture 3" descr="A building with many pieces of wood on the floor&#10;&#10;Description automatically generated">
            <a:extLst>
              <a:ext uri="{FF2B5EF4-FFF2-40B4-BE49-F238E27FC236}">
                <a16:creationId xmlns:a16="http://schemas.microsoft.com/office/drawing/2014/main" id="{412095F7-0C90-C176-87C6-3BE0F23778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807" y="1491630"/>
            <a:ext cx="5734386" cy="32255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FD2EC8-E9D0-F4FE-EB78-E485A09C1950}"/>
              </a:ext>
            </a:extLst>
          </p:cNvPr>
          <p:cNvSpPr txBox="1"/>
          <p:nvPr/>
        </p:nvSpPr>
        <p:spPr>
          <a:xfrm>
            <a:off x="2051720" y="305379"/>
            <a:ext cx="5286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000099"/>
                </a:solidFill>
              </a:rPr>
              <a:t>What have we here</a:t>
            </a:r>
          </a:p>
        </p:txBody>
      </p:sp>
    </p:spTree>
    <p:extLst>
      <p:ext uri="{BB962C8B-B14F-4D97-AF65-F5344CB8AC3E}">
        <p14:creationId xmlns:p14="http://schemas.microsoft.com/office/powerpoint/2010/main" val="1047102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65966" y="133170"/>
            <a:ext cx="1416203" cy="12537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4" y="305379"/>
            <a:ext cx="1416203" cy="9194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FD2EC8-E9D0-F4FE-EB78-E485A09C1950}"/>
              </a:ext>
            </a:extLst>
          </p:cNvPr>
          <p:cNvSpPr txBox="1"/>
          <p:nvPr/>
        </p:nvSpPr>
        <p:spPr>
          <a:xfrm>
            <a:off x="2051720" y="305379"/>
            <a:ext cx="5286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000099"/>
                </a:solidFill>
              </a:rPr>
              <a:t>What have we here</a:t>
            </a:r>
          </a:p>
        </p:txBody>
      </p:sp>
      <p:pic>
        <p:nvPicPr>
          <p:cNvPr id="5" name="Picture 4" descr="A large room with arched windows&#10;&#10;Description automatically generated">
            <a:extLst>
              <a:ext uri="{FF2B5EF4-FFF2-40B4-BE49-F238E27FC236}">
                <a16:creationId xmlns:a16="http://schemas.microsoft.com/office/drawing/2014/main" id="{1A1F610F-B80E-2171-D28D-442B1D61CE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219" y="1397040"/>
            <a:ext cx="6441561" cy="362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496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65966" y="133170"/>
            <a:ext cx="1416203" cy="12537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4" y="305379"/>
            <a:ext cx="1416203" cy="9194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FD2EC8-E9D0-F4FE-EB78-E485A09C1950}"/>
              </a:ext>
            </a:extLst>
          </p:cNvPr>
          <p:cNvSpPr txBox="1"/>
          <p:nvPr/>
        </p:nvSpPr>
        <p:spPr>
          <a:xfrm>
            <a:off x="2051720" y="305379"/>
            <a:ext cx="5286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000099"/>
                </a:solidFill>
              </a:rPr>
              <a:t>What have we here</a:t>
            </a:r>
          </a:p>
        </p:txBody>
      </p:sp>
      <p:pic>
        <p:nvPicPr>
          <p:cNvPr id="3" name="Picture 2" descr="A construction site with plastic covering over a hole&#10;&#10;Description automatically generated">
            <a:extLst>
              <a:ext uri="{FF2B5EF4-FFF2-40B4-BE49-F238E27FC236}">
                <a16:creationId xmlns:a16="http://schemas.microsoft.com/office/drawing/2014/main" id="{C70FDED7-EDA9-8D43-A29E-D66F4CDE2B1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873" b="12922"/>
          <a:stretch/>
        </p:blipFill>
        <p:spPr>
          <a:xfrm>
            <a:off x="3135378" y="1051220"/>
            <a:ext cx="2873244" cy="382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863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65966" y="133170"/>
            <a:ext cx="1416203" cy="12537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4" y="305379"/>
            <a:ext cx="1416203" cy="9194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FD2EC8-E9D0-F4FE-EB78-E485A09C1950}"/>
              </a:ext>
            </a:extLst>
          </p:cNvPr>
          <p:cNvSpPr txBox="1"/>
          <p:nvPr/>
        </p:nvSpPr>
        <p:spPr>
          <a:xfrm>
            <a:off x="2051720" y="305379"/>
            <a:ext cx="5286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000099"/>
                </a:solidFill>
              </a:rPr>
              <a:t>What have we here</a:t>
            </a:r>
          </a:p>
        </p:txBody>
      </p:sp>
      <p:pic>
        <p:nvPicPr>
          <p:cNvPr id="3" name="Picture 2" descr="A group of men in a building&#10;&#10;Description automatically generated">
            <a:extLst>
              <a:ext uri="{FF2B5EF4-FFF2-40B4-BE49-F238E27FC236}">
                <a16:creationId xmlns:a16="http://schemas.microsoft.com/office/drawing/2014/main" id="{8A2A92D2-61F9-BE09-F8E4-23C31F17EF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4818" y="1013265"/>
            <a:ext cx="3074363" cy="393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156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65966" y="133170"/>
            <a:ext cx="1416203" cy="12537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4" y="305379"/>
            <a:ext cx="1416203" cy="9194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FD2EC8-E9D0-F4FE-EB78-E485A09C1950}"/>
              </a:ext>
            </a:extLst>
          </p:cNvPr>
          <p:cNvSpPr txBox="1"/>
          <p:nvPr/>
        </p:nvSpPr>
        <p:spPr>
          <a:xfrm>
            <a:off x="2051720" y="305379"/>
            <a:ext cx="5286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000099"/>
                </a:solidFill>
              </a:rPr>
              <a:t>What have we here</a:t>
            </a:r>
          </a:p>
        </p:txBody>
      </p:sp>
      <p:pic>
        <p:nvPicPr>
          <p:cNvPr id="3" name="Picture 2" descr="A group of people in a building&#10;&#10;Description automatically generated">
            <a:extLst>
              <a:ext uri="{FF2B5EF4-FFF2-40B4-BE49-F238E27FC236}">
                <a16:creationId xmlns:a16="http://schemas.microsoft.com/office/drawing/2014/main" id="{42412053-CF9D-53AC-306C-E6E64BA8EC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9092" y="1576204"/>
            <a:ext cx="573151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01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65966" y="133170"/>
            <a:ext cx="1416203" cy="12537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4" y="305379"/>
            <a:ext cx="1416203" cy="9194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FD2EC8-E9D0-F4FE-EB78-E485A09C1950}"/>
              </a:ext>
            </a:extLst>
          </p:cNvPr>
          <p:cNvSpPr txBox="1"/>
          <p:nvPr/>
        </p:nvSpPr>
        <p:spPr>
          <a:xfrm>
            <a:off x="2051720" y="305379"/>
            <a:ext cx="5286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000099"/>
                </a:solidFill>
              </a:rPr>
              <a:t>What have we here</a:t>
            </a:r>
          </a:p>
        </p:txBody>
      </p:sp>
      <p:pic>
        <p:nvPicPr>
          <p:cNvPr id="5" name="Picture 4" descr="A large building with a large window&#10;&#10;Description automatically generated with medium confidence">
            <a:extLst>
              <a:ext uri="{FF2B5EF4-FFF2-40B4-BE49-F238E27FC236}">
                <a16:creationId xmlns:a16="http://schemas.microsoft.com/office/drawing/2014/main" id="{68BBC0AC-A27D-1B1F-C65F-9215531964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588" y="1575051"/>
            <a:ext cx="5734386" cy="322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173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65966" y="133170"/>
            <a:ext cx="1416203" cy="12537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4" y="305379"/>
            <a:ext cx="1416203" cy="9194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FD2EC8-E9D0-F4FE-EB78-E485A09C1950}"/>
              </a:ext>
            </a:extLst>
          </p:cNvPr>
          <p:cNvSpPr txBox="1"/>
          <p:nvPr/>
        </p:nvSpPr>
        <p:spPr>
          <a:xfrm>
            <a:off x="2051720" y="305379"/>
            <a:ext cx="5286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000099"/>
                </a:solidFill>
              </a:rPr>
              <a:t>What have we here</a:t>
            </a:r>
          </a:p>
        </p:txBody>
      </p:sp>
      <p:pic>
        <p:nvPicPr>
          <p:cNvPr id="5" name="Picture 4" descr="A large room with many bags of cement&#10;&#10;Description automatically generated">
            <a:extLst>
              <a:ext uri="{FF2B5EF4-FFF2-40B4-BE49-F238E27FC236}">
                <a16:creationId xmlns:a16="http://schemas.microsoft.com/office/drawing/2014/main" id="{6772826E-A7DE-1ADA-33B3-211684C8F4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80691"/>
            <a:ext cx="6236185" cy="350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337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65966" y="133170"/>
            <a:ext cx="1416203" cy="12537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4" y="305379"/>
            <a:ext cx="1416203" cy="9194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FD2EC8-E9D0-F4FE-EB78-E485A09C1950}"/>
              </a:ext>
            </a:extLst>
          </p:cNvPr>
          <p:cNvSpPr txBox="1"/>
          <p:nvPr/>
        </p:nvSpPr>
        <p:spPr>
          <a:xfrm>
            <a:off x="2051720" y="305379"/>
            <a:ext cx="5286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000099"/>
                </a:solidFill>
              </a:rPr>
              <a:t>What have we here</a:t>
            </a:r>
          </a:p>
        </p:txBody>
      </p:sp>
      <p:pic>
        <p:nvPicPr>
          <p:cNvPr id="5" name="Picture 4" descr="Men working on a floor&#10;&#10;Description automatically generated">
            <a:extLst>
              <a:ext uri="{FF2B5EF4-FFF2-40B4-BE49-F238E27FC236}">
                <a16:creationId xmlns:a16="http://schemas.microsoft.com/office/drawing/2014/main" id="{1E06E7F2-334E-D07C-2001-C662221B3C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635646"/>
            <a:ext cx="5364088" cy="301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757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65965" y="133169"/>
            <a:ext cx="1416203" cy="12537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71800" y="396592"/>
            <a:ext cx="35413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000099"/>
                </a:solidFill>
                <a:latin typeface="Gill Sans Nova" panose="020B06020201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Aim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3" y="305379"/>
            <a:ext cx="1416203" cy="9194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374" y="1491630"/>
            <a:ext cx="79212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Gill Sans Nova" panose="020B06020201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provide a </a:t>
            </a:r>
          </a:p>
          <a:p>
            <a:pPr algn="ctr"/>
            <a:r>
              <a:rPr lang="en-GB" sz="4000" dirty="0">
                <a:latin typeface="Gill Sans Nova" panose="020B06020201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building suitable for </a:t>
            </a:r>
          </a:p>
          <a:p>
            <a:pPr algn="ctr"/>
            <a:r>
              <a:rPr lang="en-GB" sz="4000" dirty="0">
                <a:latin typeface="Gill Sans Nova" panose="020B06020201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21</a:t>
            </a:r>
            <a:r>
              <a:rPr lang="en-GB" sz="4000" baseline="30000" dirty="0">
                <a:latin typeface="Gill Sans Nova" panose="020B06020201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st</a:t>
            </a:r>
            <a:r>
              <a:rPr lang="en-GB" sz="4000" dirty="0">
                <a:latin typeface="Gill Sans Nova" panose="020B06020201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 century worship </a:t>
            </a:r>
          </a:p>
          <a:p>
            <a:pPr algn="ctr"/>
            <a:r>
              <a:rPr lang="en-GB" sz="4000" dirty="0">
                <a:latin typeface="Gill Sans Nova" panose="020B06020201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supporting </a:t>
            </a:r>
          </a:p>
          <a:p>
            <a:pPr algn="ctr"/>
            <a:r>
              <a:rPr lang="en-GB" sz="4000" dirty="0">
                <a:latin typeface="Gill Sans Nova" panose="020B06020201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community events</a:t>
            </a:r>
            <a:endParaRPr lang="en-GB" sz="3200" dirty="0">
              <a:latin typeface="Gill Sans Nova" panose="020B06020201040202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4733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65966" y="133170"/>
            <a:ext cx="1416203" cy="12537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4" y="305379"/>
            <a:ext cx="1416203" cy="9194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FD2EC8-E9D0-F4FE-EB78-E485A09C1950}"/>
              </a:ext>
            </a:extLst>
          </p:cNvPr>
          <p:cNvSpPr txBox="1"/>
          <p:nvPr/>
        </p:nvSpPr>
        <p:spPr>
          <a:xfrm>
            <a:off x="2051720" y="305379"/>
            <a:ext cx="5286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000099"/>
                </a:solidFill>
              </a:rPr>
              <a:t>What have we here</a:t>
            </a:r>
          </a:p>
        </p:txBody>
      </p:sp>
      <p:pic>
        <p:nvPicPr>
          <p:cNvPr id="5" name="Picture 4" descr="A large brick building with arched windows&#10;&#10;Description automatically generated with medium confidence">
            <a:extLst>
              <a:ext uri="{FF2B5EF4-FFF2-40B4-BE49-F238E27FC236}">
                <a16:creationId xmlns:a16="http://schemas.microsoft.com/office/drawing/2014/main" id="{81A5DDCF-F1AA-857C-8D81-3D94C7B16D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075" y="1379447"/>
            <a:ext cx="6516216" cy="366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3625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65966" y="133170"/>
            <a:ext cx="1416203" cy="12537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4" y="305379"/>
            <a:ext cx="1416203" cy="9194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FD2EC8-E9D0-F4FE-EB78-E485A09C1950}"/>
              </a:ext>
            </a:extLst>
          </p:cNvPr>
          <p:cNvSpPr txBox="1"/>
          <p:nvPr/>
        </p:nvSpPr>
        <p:spPr>
          <a:xfrm>
            <a:off x="2051720" y="305379"/>
            <a:ext cx="5286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000099"/>
                </a:solidFill>
              </a:rPr>
              <a:t>What have we here</a:t>
            </a:r>
          </a:p>
        </p:txBody>
      </p:sp>
      <p:pic>
        <p:nvPicPr>
          <p:cNvPr id="5" name="Picture 4" descr="A brick floor with a brick wall and a brick building&#10;&#10;Description automatically generated">
            <a:extLst>
              <a:ext uri="{FF2B5EF4-FFF2-40B4-BE49-F238E27FC236}">
                <a16:creationId xmlns:a16="http://schemas.microsoft.com/office/drawing/2014/main" id="{95930872-E735-5FB0-81BC-29094A99B66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87"/>
          <a:stretch/>
        </p:blipFill>
        <p:spPr>
          <a:xfrm>
            <a:off x="2123728" y="1530284"/>
            <a:ext cx="5425423" cy="350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7086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65966" y="133170"/>
            <a:ext cx="1416203" cy="12537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4" y="305379"/>
            <a:ext cx="1416203" cy="9194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FD2EC8-E9D0-F4FE-EB78-E485A09C1950}"/>
              </a:ext>
            </a:extLst>
          </p:cNvPr>
          <p:cNvSpPr txBox="1"/>
          <p:nvPr/>
        </p:nvSpPr>
        <p:spPr>
          <a:xfrm>
            <a:off x="2051720" y="305379"/>
            <a:ext cx="5286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000099"/>
                </a:solidFill>
              </a:rPr>
              <a:t>What have we here</a:t>
            </a:r>
          </a:p>
        </p:txBody>
      </p:sp>
      <p:pic>
        <p:nvPicPr>
          <p:cNvPr id="3" name="Picture 2" descr="A wooden floor in a room&#10;&#10;Description automatically generated">
            <a:extLst>
              <a:ext uri="{FF2B5EF4-FFF2-40B4-BE49-F238E27FC236}">
                <a16:creationId xmlns:a16="http://schemas.microsoft.com/office/drawing/2014/main" id="{4452661B-4BAF-F1EE-CA9E-A987874774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6245" y="1559161"/>
            <a:ext cx="5731510" cy="304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0892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65966" y="133170"/>
            <a:ext cx="1416203" cy="12537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4" y="305379"/>
            <a:ext cx="1416203" cy="9194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FD2EC8-E9D0-F4FE-EB78-E485A09C1950}"/>
              </a:ext>
            </a:extLst>
          </p:cNvPr>
          <p:cNvSpPr txBox="1"/>
          <p:nvPr/>
        </p:nvSpPr>
        <p:spPr>
          <a:xfrm>
            <a:off x="2051720" y="305379"/>
            <a:ext cx="5286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000099"/>
                </a:solidFill>
              </a:rPr>
              <a:t>What have we here</a:t>
            </a:r>
          </a:p>
        </p:txBody>
      </p:sp>
      <p:pic>
        <p:nvPicPr>
          <p:cNvPr id="3" name="Picture 2" descr="A stained glass window in a church&#10;&#10;Description automatically generated">
            <a:extLst>
              <a:ext uri="{FF2B5EF4-FFF2-40B4-BE49-F238E27FC236}">
                <a16:creationId xmlns:a16="http://schemas.microsoft.com/office/drawing/2014/main" id="{4CF303A9-39F0-E636-29D3-3B2604374B1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93" t="12607" b="14765"/>
          <a:stretch/>
        </p:blipFill>
        <p:spPr>
          <a:xfrm>
            <a:off x="3040230" y="1013265"/>
            <a:ext cx="3063539" cy="393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8710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65966" y="133170"/>
            <a:ext cx="1416203" cy="12537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4" y="305379"/>
            <a:ext cx="1416203" cy="9194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80EC6B-5F7A-B232-C2D4-ED8FB43F266F}"/>
              </a:ext>
            </a:extLst>
          </p:cNvPr>
          <p:cNvSpPr txBox="1"/>
          <p:nvPr/>
        </p:nvSpPr>
        <p:spPr>
          <a:xfrm>
            <a:off x="1895177" y="339502"/>
            <a:ext cx="54851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000099"/>
                </a:solidFill>
                <a:latin typeface="Gill Sans Nova" panose="020B0602020104020203" pitchFamily="34" charset="0"/>
              </a:rPr>
              <a:t>Celebration weekend</a:t>
            </a:r>
          </a:p>
          <a:p>
            <a:pPr algn="ctr"/>
            <a:r>
              <a:rPr lang="en-GB" sz="4000" dirty="0">
                <a:solidFill>
                  <a:srgbClr val="000099"/>
                </a:solidFill>
                <a:latin typeface="Gill Sans Nova" panose="020B0602020104020203" pitchFamily="34" charset="0"/>
              </a:rPr>
              <a:t>20</a:t>
            </a:r>
            <a:r>
              <a:rPr lang="en-GB" sz="4000" baseline="30000" dirty="0">
                <a:solidFill>
                  <a:srgbClr val="000099"/>
                </a:solidFill>
                <a:latin typeface="Gill Sans Nova" panose="020B0602020104020203" pitchFamily="34" charset="0"/>
              </a:rPr>
              <a:t>th,</a:t>
            </a:r>
            <a:r>
              <a:rPr lang="en-GB" sz="4000" dirty="0">
                <a:solidFill>
                  <a:srgbClr val="000099"/>
                </a:solidFill>
                <a:latin typeface="Gill Sans Nova" panose="020B0602020104020203" pitchFamily="34" charset="0"/>
              </a:rPr>
              <a:t> 21</a:t>
            </a:r>
            <a:r>
              <a:rPr lang="en-GB" sz="4000" baseline="30000" dirty="0">
                <a:solidFill>
                  <a:srgbClr val="000099"/>
                </a:solidFill>
                <a:latin typeface="Gill Sans Nova" panose="020B0602020104020203" pitchFamily="34" charset="0"/>
              </a:rPr>
              <a:t>st</a:t>
            </a:r>
            <a:r>
              <a:rPr lang="en-GB" sz="4000" dirty="0">
                <a:solidFill>
                  <a:srgbClr val="000099"/>
                </a:solidFill>
                <a:latin typeface="Gill Sans Nova" panose="020B0602020104020203" pitchFamily="34" charset="0"/>
              </a:rPr>
              <a:t>, 22</a:t>
            </a:r>
            <a:r>
              <a:rPr lang="en-GB" sz="4000" baseline="30000" dirty="0">
                <a:solidFill>
                  <a:srgbClr val="000099"/>
                </a:solidFill>
                <a:latin typeface="Gill Sans Nova" panose="020B0602020104020203" pitchFamily="34" charset="0"/>
              </a:rPr>
              <a:t>nd</a:t>
            </a:r>
            <a:r>
              <a:rPr lang="en-GB" sz="4000" dirty="0">
                <a:solidFill>
                  <a:srgbClr val="000099"/>
                </a:solidFill>
                <a:latin typeface="Gill Sans Nova" panose="020B0602020104020203" pitchFamily="34" charset="0"/>
              </a:rPr>
              <a:t> September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886168-77DE-061B-1C90-9B563337FFA7}"/>
              </a:ext>
            </a:extLst>
          </p:cNvPr>
          <p:cNvSpPr txBox="1"/>
          <p:nvPr/>
        </p:nvSpPr>
        <p:spPr>
          <a:xfrm>
            <a:off x="478974" y="1586818"/>
            <a:ext cx="809962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Gill Sans Nova" panose="020B0602020104020203" pitchFamily="34" charset="0"/>
              </a:rPr>
              <a:t>Friday 20</a:t>
            </a:r>
            <a:r>
              <a:rPr lang="en-GB" sz="2800" baseline="30000" dirty="0">
                <a:latin typeface="Gill Sans Nova" panose="020B0602020104020203" pitchFamily="34" charset="0"/>
              </a:rPr>
              <a:t>th</a:t>
            </a:r>
            <a:r>
              <a:rPr lang="en-GB" sz="2800" dirty="0">
                <a:latin typeface="Gill Sans Nova" panose="020B0602020104020203" pitchFamily="34" charset="0"/>
              </a:rPr>
              <a:t> evening – Civic Celebration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Gill Sans Nova" panose="020B0602020104020203" pitchFamily="34" charset="0"/>
              </a:rPr>
              <a:t>Saturday 21</a:t>
            </a:r>
            <a:r>
              <a:rPr lang="en-GB" sz="2800" baseline="30000" dirty="0">
                <a:latin typeface="Gill Sans Nova" panose="020B0602020104020203" pitchFamily="34" charset="0"/>
              </a:rPr>
              <a:t>st</a:t>
            </a:r>
            <a:r>
              <a:rPr lang="en-GB" sz="2800" dirty="0">
                <a:latin typeface="Gill Sans Nova" panose="020B0602020104020203" pitchFamily="34" charset="0"/>
              </a:rPr>
              <a:t> daytime – family day fun day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Gill Sans Nova" panose="020B0602020104020203" pitchFamily="34" charset="0"/>
              </a:rPr>
              <a:t>Saturday 21st evening – Kettering Arts Centre event and launch of Kettering Comedy Club with return of Rev Nick Wills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Gill Sans Nova" panose="020B0602020104020203" pitchFamily="34" charset="0"/>
              </a:rPr>
              <a:t>Sunday 22</a:t>
            </a:r>
            <a:r>
              <a:rPr lang="en-GB" sz="2800" baseline="30000" dirty="0">
                <a:latin typeface="Gill Sans Nova" panose="020B0602020104020203" pitchFamily="34" charset="0"/>
              </a:rPr>
              <a:t>nd</a:t>
            </a:r>
            <a:r>
              <a:rPr lang="en-GB" sz="2800" dirty="0">
                <a:latin typeface="Gill Sans Nova" panose="020B0602020104020203" pitchFamily="34" charset="0"/>
              </a:rPr>
              <a:t> 10am – Celebration Communion with the Bishop of Peterborough Right Reverend Deborah Sellin</a:t>
            </a:r>
          </a:p>
        </p:txBody>
      </p:sp>
    </p:spTree>
    <p:extLst>
      <p:ext uri="{BB962C8B-B14F-4D97-AF65-F5344CB8AC3E}">
        <p14:creationId xmlns:p14="http://schemas.microsoft.com/office/powerpoint/2010/main" val="7438956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65966" y="133170"/>
            <a:ext cx="1416203" cy="12537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4" y="305379"/>
            <a:ext cx="1416203" cy="9194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80EC6B-5F7A-B232-C2D4-ED8FB43F266F}"/>
              </a:ext>
            </a:extLst>
          </p:cNvPr>
          <p:cNvSpPr txBox="1"/>
          <p:nvPr/>
        </p:nvSpPr>
        <p:spPr>
          <a:xfrm>
            <a:off x="1895177" y="339502"/>
            <a:ext cx="54851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000099"/>
                </a:solidFill>
                <a:latin typeface="Gill Sans Nova" panose="020B0602020104020203" pitchFamily="34" charset="0"/>
              </a:rPr>
              <a:t>Celebration weekend</a:t>
            </a:r>
          </a:p>
          <a:p>
            <a:pPr algn="ctr"/>
            <a:r>
              <a:rPr lang="en-GB" sz="4000" dirty="0">
                <a:solidFill>
                  <a:srgbClr val="000099"/>
                </a:solidFill>
                <a:latin typeface="Gill Sans Nova" panose="020B0602020104020203" pitchFamily="34" charset="0"/>
              </a:rPr>
              <a:t>20</a:t>
            </a:r>
            <a:r>
              <a:rPr lang="en-GB" sz="4000" baseline="30000" dirty="0">
                <a:solidFill>
                  <a:srgbClr val="000099"/>
                </a:solidFill>
                <a:latin typeface="Gill Sans Nova" panose="020B0602020104020203" pitchFamily="34" charset="0"/>
              </a:rPr>
              <a:t>th,</a:t>
            </a:r>
            <a:r>
              <a:rPr lang="en-GB" sz="4000" dirty="0">
                <a:solidFill>
                  <a:srgbClr val="000099"/>
                </a:solidFill>
                <a:latin typeface="Gill Sans Nova" panose="020B0602020104020203" pitchFamily="34" charset="0"/>
              </a:rPr>
              <a:t> 21</a:t>
            </a:r>
            <a:r>
              <a:rPr lang="en-GB" sz="4000" baseline="30000" dirty="0">
                <a:solidFill>
                  <a:srgbClr val="000099"/>
                </a:solidFill>
                <a:latin typeface="Gill Sans Nova" panose="020B0602020104020203" pitchFamily="34" charset="0"/>
              </a:rPr>
              <a:t>st</a:t>
            </a:r>
            <a:r>
              <a:rPr lang="en-GB" sz="4000" dirty="0">
                <a:solidFill>
                  <a:srgbClr val="000099"/>
                </a:solidFill>
                <a:latin typeface="Gill Sans Nova" panose="020B0602020104020203" pitchFamily="34" charset="0"/>
              </a:rPr>
              <a:t>, 22</a:t>
            </a:r>
            <a:r>
              <a:rPr lang="en-GB" sz="4000" baseline="30000" dirty="0">
                <a:solidFill>
                  <a:srgbClr val="000099"/>
                </a:solidFill>
                <a:latin typeface="Gill Sans Nova" panose="020B0602020104020203" pitchFamily="34" charset="0"/>
              </a:rPr>
              <a:t>nd</a:t>
            </a:r>
            <a:r>
              <a:rPr lang="en-GB" sz="4000" dirty="0">
                <a:solidFill>
                  <a:srgbClr val="000099"/>
                </a:solidFill>
                <a:latin typeface="Gill Sans Nova" panose="020B0602020104020203" pitchFamily="34" charset="0"/>
              </a:rPr>
              <a:t> September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886168-77DE-061B-1C90-9B563337FFA7}"/>
              </a:ext>
            </a:extLst>
          </p:cNvPr>
          <p:cNvSpPr txBox="1"/>
          <p:nvPr/>
        </p:nvSpPr>
        <p:spPr>
          <a:xfrm>
            <a:off x="504819" y="1779662"/>
            <a:ext cx="8099629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Gill Sans Nova" panose="020B0602020104020203" pitchFamily="34" charset="0"/>
              </a:rPr>
              <a:t>The Friday event will be ticket only</a:t>
            </a:r>
          </a:p>
          <a:p>
            <a:endParaRPr lang="en-GB" sz="2800" dirty="0">
              <a:latin typeface="Gill Sans Nova" panose="020B06020201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Gill Sans Nova" panose="020B0602020104020203" pitchFamily="34" charset="0"/>
              </a:rPr>
              <a:t>All the Saturday and Sunday events are open to the public and you would be most welcome to join us</a:t>
            </a:r>
          </a:p>
          <a:p>
            <a:endParaRPr lang="en-GB" sz="2400" dirty="0">
              <a:latin typeface="Gill Sans Nova" panose="020B06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9921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65965" y="133169"/>
            <a:ext cx="1416203" cy="12537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71800" y="396592"/>
            <a:ext cx="35413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000099"/>
                </a:solidFill>
                <a:latin typeface="Gill Sans Nova" panose="020B06020201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 for listening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3" y="305379"/>
            <a:ext cx="1416203" cy="9194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374" y="1923678"/>
            <a:ext cx="792125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Gill Sans Nova" panose="020B06020201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Now it is your turn</a:t>
            </a:r>
          </a:p>
          <a:p>
            <a:pPr algn="ctr"/>
            <a:r>
              <a:rPr lang="en-GB" sz="4000" dirty="0">
                <a:latin typeface="Gill Sans Nova" panose="020B06020201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en-GB" sz="7200" dirty="0">
                <a:latin typeface="Gill Sans Nova" panose="020B06020201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Any questions?</a:t>
            </a:r>
            <a:endParaRPr lang="en-GB" sz="6000" dirty="0">
              <a:latin typeface="Gill Sans Nova" panose="020B06020201040202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0595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65966" y="133170"/>
            <a:ext cx="1416203" cy="12537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95178" y="1360984"/>
            <a:ext cx="53707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n-GB" sz="9600" dirty="0"/>
              <a:t>Thank you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4" y="305379"/>
            <a:ext cx="1416203" cy="91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21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65965" y="133169"/>
            <a:ext cx="1416203" cy="12537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7784" y="406117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000099"/>
                </a:solidFill>
                <a:latin typeface="Gill Sans Nova" panose="020B06020201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Objectives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3" y="305379"/>
            <a:ext cx="1416203" cy="9194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2" y="1491630"/>
            <a:ext cx="65527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>
                <a:latin typeface="Gill Sans Nova" panose="020B06020201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COMFORTABLE</a:t>
            </a:r>
            <a:r>
              <a:rPr lang="en-GB" sz="2800">
                <a:latin typeface="Gill Sans Nova" panose="020B06020201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800" dirty="0">
                <a:latin typeface="Gill Sans Nova" panose="020B06020201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throughout the year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>
                <a:latin typeface="Gill Sans Nova" panose="020B06020201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ACCESSIBLE</a:t>
            </a:r>
            <a:r>
              <a:rPr lang="en-GB" sz="2800" dirty="0">
                <a:latin typeface="Gill Sans Nova" panose="020B06020201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 all visitors: choir, clergy and performers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>
                <a:latin typeface="Gill Sans Nova" panose="020B06020201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SAFE</a:t>
            </a:r>
            <a:r>
              <a:rPr lang="en-GB" sz="2800" dirty="0">
                <a:latin typeface="Gill Sans Nova" panose="020B06020201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 everyone using the church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>
                <a:latin typeface="Gill Sans Nova" panose="020B06020201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ADAPTABLE </a:t>
            </a:r>
            <a:r>
              <a:rPr lang="en-GB" sz="2800" dirty="0">
                <a:latin typeface="Gill Sans Nova" panose="020B06020201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needs of the next generation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>
                <a:latin typeface="Gill Sans Nova" panose="020B06020201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SUSTAINABLE</a:t>
            </a:r>
            <a:r>
              <a:rPr lang="en-GB" sz="2800" dirty="0">
                <a:latin typeface="Gill Sans Nova" panose="020B06020201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into the future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08CBC9-FEA9-9C05-90F6-D15722A22A6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19" t="1398" r="1730"/>
          <a:stretch/>
        </p:blipFill>
        <p:spPr>
          <a:xfrm>
            <a:off x="6194086" y="2643758"/>
            <a:ext cx="2783475" cy="17281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1194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65965" y="133169"/>
            <a:ext cx="1416203" cy="12537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71800" y="396592"/>
            <a:ext cx="35413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000099"/>
                </a:solidFill>
                <a:latin typeface="Gill Sans Nova" panose="020B06020201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Flooring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3" y="305379"/>
            <a:ext cx="1416203" cy="919452"/>
          </a:xfrm>
          <a:prstGeom prst="rect">
            <a:avLst/>
          </a:prstGeom>
        </p:spPr>
      </p:pic>
      <p:pic>
        <p:nvPicPr>
          <p:cNvPr id="5" name="Picture 2" descr="Image result for ceramic tiles herringbone pattern flooring">
            <a:extLst>
              <a:ext uri="{FF2B5EF4-FFF2-40B4-BE49-F238E27FC236}">
                <a16:creationId xmlns:a16="http://schemas.microsoft.com/office/drawing/2014/main" id="{733FA649-84BC-A922-C342-6F45CDA7AB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3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004"/>
          <a:stretch/>
        </p:blipFill>
        <p:spPr bwMode="auto">
          <a:xfrm>
            <a:off x="5166534" y="1851670"/>
            <a:ext cx="3515634" cy="218538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C5E622-1D59-1B42-B562-A48D50FC6CEE}"/>
              </a:ext>
            </a:extLst>
          </p:cNvPr>
          <p:cNvSpPr txBox="1"/>
          <p:nvPr/>
        </p:nvSpPr>
        <p:spPr>
          <a:xfrm>
            <a:off x="251520" y="1790285"/>
            <a:ext cx="46808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old wooden flooring was unfit for purpose.  It was lifting making it unsafe for all to use</a:t>
            </a:r>
          </a:p>
          <a:p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new ceramic tiles are non-slip and a safe surface for all the activities which take place </a:t>
            </a:r>
            <a:endParaRPr lang="en-GB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48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DADAD1-7C78-C4D6-8410-2691D5D7FF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483518"/>
            <a:ext cx="6120680" cy="422963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91AA6A1-9562-07A0-A945-21BE70186EA8}"/>
              </a:ext>
            </a:extLst>
          </p:cNvPr>
          <p:cNvSpPr/>
          <p:nvPr/>
        </p:nvSpPr>
        <p:spPr>
          <a:xfrm>
            <a:off x="5580112" y="430346"/>
            <a:ext cx="2736304" cy="845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Works to be carried out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380718-90D3-9F06-73E5-E9C21D6CB834}"/>
              </a:ext>
            </a:extLst>
          </p:cNvPr>
          <p:cNvSpPr/>
          <p:nvPr/>
        </p:nvSpPr>
        <p:spPr>
          <a:xfrm>
            <a:off x="1835696" y="1635646"/>
            <a:ext cx="504056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838572-22C9-DBEB-993B-6BED45B02847}"/>
              </a:ext>
            </a:extLst>
          </p:cNvPr>
          <p:cNvSpPr/>
          <p:nvPr/>
        </p:nvSpPr>
        <p:spPr>
          <a:xfrm>
            <a:off x="2146261" y="2820958"/>
            <a:ext cx="337507" cy="326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F4A9F9-2F6B-0A93-A2BA-9D8259D1BEF0}"/>
              </a:ext>
            </a:extLst>
          </p:cNvPr>
          <p:cNvSpPr txBox="1"/>
          <p:nvPr/>
        </p:nvSpPr>
        <p:spPr>
          <a:xfrm>
            <a:off x="5796136" y="123478"/>
            <a:ext cx="2970502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0099"/>
                </a:solidFill>
                <a:latin typeface="Gill Sans Nova" panose="020B0602020104020203" pitchFamily="34" charset="0"/>
              </a:rPr>
              <a:t>Work </a:t>
            </a:r>
          </a:p>
          <a:p>
            <a:r>
              <a:rPr lang="en-GB" sz="4000" dirty="0">
                <a:solidFill>
                  <a:srgbClr val="000099"/>
                </a:solidFill>
                <a:latin typeface="Gill Sans Nova" panose="020B0602020104020203" pitchFamily="34" charset="0"/>
              </a:rPr>
              <a:t>carried out</a:t>
            </a:r>
          </a:p>
        </p:txBody>
      </p:sp>
    </p:spTree>
    <p:extLst>
      <p:ext uri="{BB962C8B-B14F-4D97-AF65-F5344CB8AC3E}">
        <p14:creationId xmlns:p14="http://schemas.microsoft.com/office/powerpoint/2010/main" val="3546871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65965" y="133169"/>
            <a:ext cx="1416203" cy="12537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71800" y="396592"/>
            <a:ext cx="35413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000099"/>
                </a:solidFill>
                <a:latin typeface="Gill Sans Nova" panose="020B06020201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Included in this phase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3" y="305379"/>
            <a:ext cx="1416203" cy="9194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374" y="1923678"/>
            <a:ext cx="792125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Gill Sans Nova" panose="020B06020201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Increasing the area of the dais / stage</a:t>
            </a:r>
          </a:p>
          <a:p>
            <a:pPr algn="ctr"/>
            <a:r>
              <a:rPr lang="en-GB" sz="3200" dirty="0">
                <a:latin typeface="Gill Sans Nova" panose="020B06020201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Installing a ramp </a:t>
            </a:r>
          </a:p>
          <a:p>
            <a:pPr algn="ctr"/>
            <a:r>
              <a:rPr lang="en-GB" sz="3200" dirty="0">
                <a:latin typeface="Gill Sans Nova" panose="020B06020201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Removal of the side altar</a:t>
            </a:r>
          </a:p>
          <a:p>
            <a:pPr algn="ctr"/>
            <a:r>
              <a:rPr lang="en-GB" sz="3200" dirty="0">
                <a:latin typeface="Gill Sans Nova" panose="020B06020201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Moving the font</a:t>
            </a:r>
          </a:p>
          <a:p>
            <a:pPr algn="ctr"/>
            <a:r>
              <a:rPr lang="en-GB" sz="3200" dirty="0">
                <a:latin typeface="Gill Sans Nova" panose="020B06020201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Moving the sound desk and organ</a:t>
            </a:r>
          </a:p>
          <a:p>
            <a:pPr algn="ctr"/>
            <a:r>
              <a:rPr lang="en-GB" sz="3200" dirty="0">
                <a:latin typeface="Gill Sans Nova" panose="020B06020201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Underfloor heating</a:t>
            </a:r>
          </a:p>
          <a:p>
            <a:pPr algn="ctr"/>
            <a:endParaRPr lang="en-GB" sz="3200" dirty="0">
              <a:solidFill>
                <a:srgbClr val="0099CC"/>
              </a:solidFill>
              <a:latin typeface="Gill Sans Nova" panose="020B06020201040202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986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65965" y="133169"/>
            <a:ext cx="1416203" cy="12537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71800" y="396592"/>
            <a:ext cx="35413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000099"/>
                </a:solidFill>
                <a:latin typeface="Gill Sans Nova" panose="020B06020201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 included in this phase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3" y="305379"/>
            <a:ext cx="1416203" cy="9194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374" y="1923678"/>
            <a:ext cx="79212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Gill Sans Nova" panose="020B06020201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Servery area</a:t>
            </a:r>
          </a:p>
          <a:p>
            <a:pPr algn="ctr"/>
            <a:r>
              <a:rPr lang="en-GB" sz="4000" dirty="0">
                <a:latin typeface="Gill Sans Nova" panose="020B06020201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Lighting</a:t>
            </a:r>
          </a:p>
          <a:p>
            <a:pPr algn="ctr"/>
            <a:r>
              <a:rPr lang="en-GB" sz="4000" dirty="0">
                <a:latin typeface="Gill Sans Nova" panose="020B06020201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Replacement seating</a:t>
            </a:r>
            <a:endParaRPr lang="en-GB" sz="3200" dirty="0">
              <a:latin typeface="Gill Sans Nova" panose="020B06020201040202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775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65966" y="133170"/>
            <a:ext cx="1416203" cy="12537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4" y="305379"/>
            <a:ext cx="1416203" cy="9194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448559-8012-A493-E980-31A85AA9AB9D}"/>
              </a:ext>
            </a:extLst>
          </p:cNvPr>
          <p:cNvSpPr txBox="1"/>
          <p:nvPr/>
        </p:nvSpPr>
        <p:spPr>
          <a:xfrm>
            <a:off x="2627784" y="555526"/>
            <a:ext cx="410445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000099"/>
                </a:solidFill>
                <a:latin typeface="Gill Sans Nova" panose="020B06020201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Seating Update</a:t>
            </a:r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4523FD-7E7C-F167-BB0D-A491492AE4DF}"/>
              </a:ext>
            </a:extLst>
          </p:cNvPr>
          <p:cNvSpPr txBox="1"/>
          <p:nvPr/>
        </p:nvSpPr>
        <p:spPr>
          <a:xfrm>
            <a:off x="395536" y="1851670"/>
            <a:ext cx="828663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Gill Sans Nova" panose="020B0602020104020203" pitchFamily="34" charset="0"/>
              </a:rPr>
              <a:t>We have successfully obtained permission from the Diocese to replace all of the 1930’s wooden chairs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Gill Sans Nova" panose="020B0602020104020203" pitchFamily="34" charset="0"/>
              </a:rPr>
              <a:t>We have just launched a funding initiative for individuals or groups to purchase a chair or part of a chair! (Arms, linking bolts, nonslip protective feet)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Gill Sans Nova" panose="020B0602020104020203" pitchFamily="34" charset="0"/>
              </a:rPr>
              <a:t>Our aim to have 200 chairs in church ready for the official launch weekend in September</a:t>
            </a:r>
          </a:p>
        </p:txBody>
      </p:sp>
    </p:spTree>
    <p:extLst>
      <p:ext uri="{BB962C8B-B14F-4D97-AF65-F5344CB8AC3E}">
        <p14:creationId xmlns:p14="http://schemas.microsoft.com/office/powerpoint/2010/main" val="1041573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65965" y="133169"/>
            <a:ext cx="1416203" cy="12537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83768" y="331875"/>
            <a:ext cx="41764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000099"/>
                </a:solidFill>
                <a:latin typeface="Gill Sans Nova" panose="020B06020201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has already been achieved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3" y="305379"/>
            <a:ext cx="1416203" cy="9194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374" y="1923678"/>
            <a:ext cx="79212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Gill Sans Nova" panose="020B06020201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Drop down screen</a:t>
            </a:r>
          </a:p>
          <a:p>
            <a:pPr algn="ctr"/>
            <a:r>
              <a:rPr lang="en-GB" sz="4000" dirty="0">
                <a:latin typeface="Gill Sans Nova" panose="020B06020201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Projector</a:t>
            </a:r>
          </a:p>
          <a:p>
            <a:pPr algn="ctr"/>
            <a:r>
              <a:rPr lang="en-GB" sz="4000" dirty="0">
                <a:latin typeface="Gill Sans Nova" panose="020B06020201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Improved lighting</a:t>
            </a:r>
          </a:p>
          <a:p>
            <a:pPr algn="ctr"/>
            <a:r>
              <a:rPr lang="en-GB" sz="4000" dirty="0">
                <a:latin typeface="Gill Sans Nova" panose="020B06020201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Installation of kitchen / bar area</a:t>
            </a:r>
            <a:endParaRPr lang="en-GB" sz="3200" dirty="0">
              <a:latin typeface="Gill Sans Nova" panose="020B06020201040202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78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7DE79C03D4544CA67255BA7A87DD59" ma:contentTypeVersion="18" ma:contentTypeDescription="Create a new document." ma:contentTypeScope="" ma:versionID="431a453f99e35f882f1bda9b9e90e43b">
  <xsd:schema xmlns:xsd="http://www.w3.org/2001/XMLSchema" xmlns:xs="http://www.w3.org/2001/XMLSchema" xmlns:p="http://schemas.microsoft.com/office/2006/metadata/properties" xmlns:ns2="8a79b042-d511-46e5-ad15-39d624c98353" xmlns:ns3="51fcad13-9fe1-4b05-83cd-be575274fc3f" targetNamespace="http://schemas.microsoft.com/office/2006/metadata/properties" ma:root="true" ma:fieldsID="efc7fd065944e421841494c57f6435af" ns2:_="" ns3:_="">
    <xsd:import namespace="8a79b042-d511-46e5-ad15-39d624c98353"/>
    <xsd:import namespace="51fcad13-9fe1-4b05-83cd-be575274fc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79b042-d511-46e5-ad15-39d624c983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abcf87a-a517-4603-9977-ea0d869cb44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fcad13-9fe1-4b05-83cd-be575274fc3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263cf0c-22a3-47c5-a813-aad477174df0}" ma:internalName="TaxCatchAll" ma:showField="CatchAllData" ma:web="51fcad13-9fe1-4b05-83cd-be575274fc3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7BE0DBF-63E5-44E7-B799-8CD12EAEDA10}"/>
</file>

<file path=customXml/itemProps2.xml><?xml version="1.0" encoding="utf-8"?>
<ds:datastoreItem xmlns:ds="http://schemas.openxmlformats.org/officeDocument/2006/customXml" ds:itemID="{F7713D2A-DE3A-49FB-8CB5-C87C52A83BF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425</Words>
  <Application>Microsoft Office PowerPoint</Application>
  <PresentationFormat>On-screen Show (16:9)</PresentationFormat>
  <Paragraphs>102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Aptos</vt:lpstr>
      <vt:lpstr>Arial</vt:lpstr>
      <vt:lpstr>Calibri</vt:lpstr>
      <vt:lpstr>Gill Sans Nova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Cox</dc:creator>
  <cp:lastModifiedBy>Debbie Cox</cp:lastModifiedBy>
  <cp:revision>53</cp:revision>
  <cp:lastPrinted>2023-11-15T12:03:05Z</cp:lastPrinted>
  <dcterms:created xsi:type="dcterms:W3CDTF">2019-04-16T08:47:18Z</dcterms:created>
  <dcterms:modified xsi:type="dcterms:W3CDTF">2024-05-22T17:06:37Z</dcterms:modified>
</cp:coreProperties>
</file>