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56" r:id="rId5"/>
    <p:sldId id="315" r:id="rId6"/>
    <p:sldId id="301" r:id="rId7"/>
    <p:sldId id="283" r:id="rId8"/>
    <p:sldId id="275" r:id="rId9"/>
    <p:sldId id="306" r:id="rId10"/>
    <p:sldId id="307" r:id="rId11"/>
    <p:sldId id="308" r:id="rId12"/>
    <p:sldId id="316" r:id="rId13"/>
    <p:sldId id="303" r:id="rId14"/>
    <p:sldId id="286" r:id="rId15"/>
    <p:sldId id="270" r:id="rId16"/>
    <p:sldId id="304" r:id="rId17"/>
    <p:sldId id="271" r:id="rId18"/>
    <p:sldId id="285" r:id="rId19"/>
    <p:sldId id="299" r:id="rId20"/>
    <p:sldId id="295" r:id="rId21"/>
    <p:sldId id="313" r:id="rId22"/>
    <p:sldId id="314" r:id="rId23"/>
    <p:sldId id="312" r:id="rId24"/>
    <p:sldId id="263" r:id="rId25"/>
    <p:sldId id="298" r:id="rId26"/>
    <p:sldId id="309" r:id="rId27"/>
    <p:sldId id="31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D973"/>
    <a:srgbClr val="B4E5A2"/>
    <a:srgbClr val="00B0F0"/>
    <a:srgbClr val="FFCF57"/>
    <a:srgbClr val="F6C6AD"/>
    <a:srgbClr val="FFFFFF"/>
    <a:srgbClr val="F6E00E"/>
    <a:srgbClr val="F9FDC5"/>
    <a:srgbClr val="FFD3D3"/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A488B3-FB39-4203-B6CC-5CED1243424B}" v="1" dt="2024-09-11T13:48:59.9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06" autoAdjust="0"/>
    <p:restoredTop sz="94689" autoAdjust="0"/>
  </p:normalViewPr>
  <p:slideViewPr>
    <p:cSldViewPr snapToGrid="0">
      <p:cViewPr varScale="1">
        <p:scale>
          <a:sx n="90" d="100"/>
          <a:sy n="90" d="100"/>
        </p:scale>
        <p:origin x="802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upportnorthnorthants.sharepoint.com/sites/SNN/Shared%20Documents/Will%20Maylunn/Independent%20Evaluation%20(Public%20Health)/SNN%20Referr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lMaylunn\Downloads\CaseData_export_172501915523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upportnorthnorthants.sharepoint.com/sites/SNN/Shared%20Documents/Will%20Maylunn/Independent%20Evaluation%20(Public%20Health)/SNN%20Referral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upportnorthnorthants.sharepoint.com/sites/SNN/Shared%20Documents/Will%20Maylunn/Independent%20Evaluation%20(Public%20Health)/SNN%20Referral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95388595951929"/>
          <c:y val="0.1772836548105122"/>
          <c:w val="0.60412175851752903"/>
          <c:h val="0.8467734337228838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467-482F-9717-D9D1D519BB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467-482F-9717-D9D1D519BB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467-482F-9717-D9D1D519BB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467-482F-9717-D9D1D519BBD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467-482F-9717-D9D1D519BBD2}"/>
                </c:ext>
              </c:extLst>
            </c:dLbl>
            <c:dLbl>
              <c:idx val="1"/>
              <c:layout>
                <c:manualLayout>
                  <c:x val="-4.5779605045769618E-2"/>
                  <c:y val="-2.62023329016711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67-482F-9717-D9D1D519BBD2}"/>
                </c:ext>
              </c:extLst>
            </c:dLbl>
            <c:dLbl>
              <c:idx val="2"/>
              <c:layout>
                <c:manualLayout>
                  <c:x val="-1.5259868348589865E-2"/>
                  <c:y val="5.82275210690368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5409703433871"/>
                      <c:h val="0.150532517140979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467-482F-9717-D9D1D519BBD2}"/>
                </c:ext>
              </c:extLst>
            </c:dLbl>
            <c:dLbl>
              <c:idx val="3"/>
              <c:layout>
                <c:manualLayout>
                  <c:x val="0.16785865196485825"/>
                  <c:y val="-2.0379477635976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472999845799233"/>
                      <c:h val="0.103266305335808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467-482F-9717-D9D1D519BBD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General!$A$190:$A$193</c:f>
              <c:strCache>
                <c:ptCount val="4"/>
                <c:pt idx="0">
                  <c:v>Statutory</c:v>
                </c:pt>
                <c:pt idx="1">
                  <c:v>VCSE Sector</c:v>
                </c:pt>
                <c:pt idx="2">
                  <c:v>Housing Associations</c:v>
                </c:pt>
                <c:pt idx="3">
                  <c:v>Private Sector</c:v>
                </c:pt>
              </c:strCache>
            </c:strRef>
          </c:cat>
          <c:val>
            <c:numRef>
              <c:f>General!$B$190:$B$193</c:f>
              <c:numCache>
                <c:formatCode>General</c:formatCode>
                <c:ptCount val="4"/>
                <c:pt idx="0">
                  <c:v>44</c:v>
                </c:pt>
                <c:pt idx="1">
                  <c:v>74</c:v>
                </c:pt>
                <c:pt idx="2">
                  <c:v>6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67-482F-9717-D9D1D519BB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venir Next LT Pro" panose="020B05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BB-4AA2-8B6C-2C1BC70704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BB-4AA2-8B6C-2C1BC707041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BB-4AA2-8B6C-2C1BC707041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DBB-4AA2-8B6C-2C1BC707041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DBB-4AA2-8B6C-2C1BC707041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DBB-4AA2-8B6C-2C1BC707041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DBB-4AA2-8B6C-2C1BC7070413}"/>
              </c:ext>
            </c:extLst>
          </c:dPt>
          <c:dLbls>
            <c:dLbl>
              <c:idx val="0"/>
              <c:layout>
                <c:manualLayout>
                  <c:x val="-2.0535806389738419E-2"/>
                  <c:y val="1.22315888583516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BB-4AA2-8B6C-2C1BC707041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38051562383281"/>
                      <c:h val="0.197222138752062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DBB-4AA2-8B6C-2C1BC707041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929070370158566"/>
                      <c:h val="0.197222138752062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DBB-4AA2-8B6C-2C1BC707041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4DBB-4AA2-8B6C-2C1BC7070413}"/>
                </c:ext>
              </c:extLst>
            </c:dLbl>
            <c:dLbl>
              <c:idx val="4"/>
              <c:layout>
                <c:manualLayout>
                  <c:x val="-5.3283847396593399E-2"/>
                  <c:y val="-4.89263554334084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BB-4AA2-8B6C-2C1BC7070413}"/>
                </c:ext>
              </c:extLst>
            </c:dLbl>
            <c:dLbl>
              <c:idx val="5"/>
              <c:layout>
                <c:manualLayout>
                  <c:x val="1.5058524216195232E-2"/>
                  <c:y val="-9.785174774958027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21698575572033"/>
                      <c:h val="0.149751438704522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DBB-4AA2-8B6C-2C1BC7070413}"/>
                </c:ext>
              </c:extLst>
            </c:dLbl>
            <c:dLbl>
              <c:idx val="6"/>
              <c:layout>
                <c:manualLayout>
                  <c:x val="5.491556261385637E-2"/>
                  <c:y val="5.87117228318112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28699443920596"/>
                      <c:h val="0.149751438704522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4DBB-4AA2-8B6C-2C1BC707041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data!$I$589:$I$595</c:f>
              <c:strCache>
                <c:ptCount val="7"/>
                <c:pt idx="0">
                  <c:v>Corby</c:v>
                </c:pt>
                <c:pt idx="1">
                  <c:v>East Northamptonshire North</c:v>
                </c:pt>
                <c:pt idx="2">
                  <c:v>East Northamptonshire South</c:v>
                </c:pt>
                <c:pt idx="3">
                  <c:v>Kettering Rural</c:v>
                </c:pt>
                <c:pt idx="4">
                  <c:v>Kettering Urban</c:v>
                </c:pt>
                <c:pt idx="5">
                  <c:v>Wellingborough East</c:v>
                </c:pt>
                <c:pt idx="6">
                  <c:v>Wellingborough West</c:v>
                </c:pt>
              </c:strCache>
            </c:strRef>
          </c:cat>
          <c:val>
            <c:numRef>
              <c:f>data!$K$589:$K$595</c:f>
              <c:numCache>
                <c:formatCode>0%</c:formatCode>
                <c:ptCount val="7"/>
                <c:pt idx="0">
                  <c:v>0.18694885361552027</c:v>
                </c:pt>
                <c:pt idx="1">
                  <c:v>3.1746031746031744E-2</c:v>
                </c:pt>
                <c:pt idx="2">
                  <c:v>0.14638447971781304</c:v>
                </c:pt>
                <c:pt idx="3">
                  <c:v>4.2328042328042326E-2</c:v>
                </c:pt>
                <c:pt idx="4">
                  <c:v>0.2257495590828924</c:v>
                </c:pt>
                <c:pt idx="5">
                  <c:v>0.12169312169312169</c:v>
                </c:pt>
                <c:pt idx="6">
                  <c:v>0.24338624338624337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DBB-4AA2-8B6C-2C1BC707041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Avenir Next LT Pro" panose="020B05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Average direct time (in hours)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'Goal 1'!$D$129:$D$133</c:f>
              <c:strCache>
                <c:ptCount val="5"/>
                <c:pt idx="0">
                  <c:v>Level 1</c:v>
                </c:pt>
                <c:pt idx="1">
                  <c:v>Level 2</c:v>
                </c:pt>
                <c:pt idx="2">
                  <c:v>Level 3</c:v>
                </c:pt>
                <c:pt idx="3">
                  <c:v>Level 4</c:v>
                </c:pt>
                <c:pt idx="4">
                  <c:v>Level 5</c:v>
                </c:pt>
              </c:strCache>
            </c:strRef>
          </c:cat>
          <c:val>
            <c:numRef>
              <c:f>'Goal 1'!$E$129:$E$133</c:f>
              <c:numCache>
                <c:formatCode>0.00</c:formatCode>
                <c:ptCount val="5"/>
                <c:pt idx="0">
                  <c:v>0.57133333333333336</c:v>
                </c:pt>
                <c:pt idx="1">
                  <c:v>1.8528333333333333</c:v>
                </c:pt>
                <c:pt idx="2">
                  <c:v>5.9</c:v>
                </c:pt>
                <c:pt idx="3">
                  <c:v>15.196833333333332</c:v>
                </c:pt>
                <c:pt idx="4">
                  <c:v>6.05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49-4E6D-9633-BD96D52DE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2337967"/>
        <c:axId val="272338447"/>
      </c:barChart>
      <c:catAx>
        <c:axId val="27233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338447"/>
        <c:crosses val="autoZero"/>
        <c:auto val="1"/>
        <c:lblAlgn val="ctr"/>
        <c:lblOffset val="100"/>
        <c:noMultiLvlLbl val="0"/>
      </c:catAx>
      <c:valAx>
        <c:axId val="272338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337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Distance Travelled in 5-point outcomes scale (average)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'Goal 1'!$D$113:$D$117</c:f>
              <c:strCache>
                <c:ptCount val="5"/>
                <c:pt idx="0">
                  <c:v>Level 1</c:v>
                </c:pt>
                <c:pt idx="1">
                  <c:v>Level 2</c:v>
                </c:pt>
                <c:pt idx="2">
                  <c:v>Level 3</c:v>
                </c:pt>
                <c:pt idx="3">
                  <c:v>Level 4</c:v>
                </c:pt>
                <c:pt idx="4">
                  <c:v>Level 5</c:v>
                </c:pt>
              </c:strCache>
            </c:strRef>
          </c:cat>
          <c:val>
            <c:numRef>
              <c:f>'Goal 1'!$E$113:$E$117</c:f>
              <c:numCache>
                <c:formatCode>General</c:formatCode>
                <c:ptCount val="5"/>
                <c:pt idx="0" formatCode="0.00">
                  <c:v>1</c:v>
                </c:pt>
                <c:pt idx="1">
                  <c:v>1.94</c:v>
                </c:pt>
                <c:pt idx="2">
                  <c:v>5.49</c:v>
                </c:pt>
                <c:pt idx="3">
                  <c:v>6.73</c:v>
                </c:pt>
                <c:pt idx="4">
                  <c:v>5.75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0-4DE7-9CD3-A2B8D7915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6659151"/>
        <c:axId val="1036660591"/>
      </c:barChart>
      <c:catAx>
        <c:axId val="1036659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6660591"/>
        <c:crosses val="autoZero"/>
        <c:auto val="1"/>
        <c:lblAlgn val="ctr"/>
        <c:lblOffset val="100"/>
        <c:noMultiLvlLbl val="0"/>
      </c:catAx>
      <c:valAx>
        <c:axId val="1036660591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6659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7E55D-38D0-41AF-A16D-E6A0BE2D2664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90D74-9D60-4D5E-85A8-58E7DFE8A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943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90D74-9D60-4D5E-85A8-58E7DFE8AE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023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90D74-9D60-4D5E-85A8-58E7DFE8AE9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799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90D74-9D60-4D5E-85A8-58E7DFE8AE9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235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90D74-9D60-4D5E-85A8-58E7DFE8AE9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0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90D74-9D60-4D5E-85A8-58E7DFE8AE9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0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41F9-7D22-656C-CDFB-96C7F437F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71D861-0078-C514-2CD2-014C1C940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9E31E-0DCB-BBB1-3629-DE466F5B6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7501-A8E2-423D-9E98-50928724F515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4FA8F-144D-791B-04F2-80100F11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7FF27-9A93-017F-93C8-5938C012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5CF-FAFF-4467-AFF3-C9C134B04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04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E92D5-F373-F04D-1DDE-1ECC5714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0B26AA-5A3C-0042-5793-B7AB7CD43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26945-2691-8937-6D08-16997F917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7501-A8E2-423D-9E98-50928724F515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F396A-4DEF-2478-17FD-18AAA24F5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AC5F4-C225-E02B-AD81-9F515C98A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5CF-FAFF-4467-AFF3-C9C134B04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8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0BFF86-8C4B-69FB-1B77-A694735738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D4C57-17C2-8B20-3982-7B416C046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261AF-9048-80FD-A4CE-DA534C48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7501-A8E2-423D-9E98-50928724F515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0B997-E84D-1645-326D-9084B4F3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0E11A-82DB-6B39-13E6-E9755DCB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5CF-FAFF-4467-AFF3-C9C134B04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72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2AF10-A41B-9818-0328-2FBF08607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FD443-ACCD-33C9-B1D3-778CB9B8E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EB5D8-FBDB-C3CE-77B0-EA32C410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7501-A8E2-423D-9E98-50928724F515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E9AB6-932B-4C97-52EC-0128168B2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0B874-0CBB-1FAE-1FC6-4303D3E7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5CF-FAFF-4467-AFF3-C9C134B04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05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678C1-E318-7BC6-47CC-EFA8BFBC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D5397-4EC4-D07F-7EEB-CF6E0C5DC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4ED0B-E2DD-F3A4-D88D-5DE3C4A0D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7501-A8E2-423D-9E98-50928724F515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3DF36-5A8B-B54F-CA80-F46839102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623FC-0E22-A696-0059-0A2C28AF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5CF-FAFF-4467-AFF3-C9C134B04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20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DEDAB-8046-C021-0B93-1700CCE19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E6B4C-5903-A949-FEF6-BCDDAEC2D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1CBCA-8502-331F-FC19-BFF62F7C2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6A918-2288-DFDD-7884-5DB7EFC2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7501-A8E2-423D-9E98-50928724F515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EC90D-E4E6-F981-4B8C-58F0CB1F5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5343A-9001-78EB-D06E-126AE21A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5CF-FAFF-4467-AFF3-C9C134B04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51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48AD-5E23-A6C0-6F03-C9944F806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11983-3CE0-5968-4A11-D460A5EB7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D3951-0E02-3333-E832-36623A597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BA8114-2A38-08AF-76D2-ECCCA4890E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B058D-809D-4CF0-3958-61EC7DC59D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DBC501-5435-2EF4-C0F6-9A332DABB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7501-A8E2-423D-9E98-50928724F515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4E1A6-2CE1-8463-1E26-3039D8546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21D414-1BEA-0CB0-74D1-8E436028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5CF-FAFF-4467-AFF3-C9C134B04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81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3888B-A425-DA40-8928-CF7B6DED2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23A9D-2622-D3B5-C962-E8294B30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7501-A8E2-423D-9E98-50928724F515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5D7A8-7C12-9A1F-5351-4BEFE4704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748982-7170-489E-EBB0-E751F87B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5CF-FAFF-4467-AFF3-C9C134B04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33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8AF10F-E998-E4CC-4511-2F4CC6D3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7501-A8E2-423D-9E98-50928724F515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426458-3000-6417-C188-4C835FE04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BCBB3-00E3-614A-FFD3-67EE9946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5CF-FAFF-4467-AFF3-C9C134B04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60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13CE3-008C-BA5A-C651-7CCF31398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FD1E8-3D90-735F-01B7-460D67857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9F907-6325-4B80-1235-CE6516A6F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C6738-1B9D-76FD-BFBC-A97025FB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7501-A8E2-423D-9E98-50928724F515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2CFBC-E738-C6E7-A74F-86820AB25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AA7A1-1488-FEE4-DB4E-83B687D5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5CF-FAFF-4467-AFF3-C9C134B04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18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43960-D18D-FACF-CFF1-DD25F24B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DA3EA-7CE7-70DE-53A1-E427CAEFB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7F465-C3BE-AD5B-1DEA-9466FA83F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088E7-E71D-0614-5E75-34B9FA2E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7501-A8E2-423D-9E98-50928724F515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1740B-12A0-90B7-F9D0-CB17A8401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7FF42-5E8E-4D99-61F6-0636A522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5CF-FAFF-4467-AFF3-C9C134B04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2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BF9DD3-7EA2-1910-D427-B7C03BD7C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D0D1B-71D7-D533-A99A-4269C1841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0DB84-402E-6DC0-5C9C-39A8E35C5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D77501-A8E2-423D-9E98-50928724F515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92E40-2890-57D1-19D2-5B89555B1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160F8-58C2-6980-83B7-98768B69A3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AEA5CF-FAFF-4467-AFF3-C9C134B04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4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my.donovan@snn.org.u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ello@snn.org.uk" TargetMode="Externa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4CD2544-17FC-30FB-8C03-A0E85CF81B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01" y="251635"/>
            <a:ext cx="10945197" cy="344981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5F933B-0E17-0C86-4A6E-FCDAD0765121}"/>
              </a:ext>
            </a:extLst>
          </p:cNvPr>
          <p:cNvSpPr txBox="1"/>
          <p:nvPr/>
        </p:nvSpPr>
        <p:spPr>
          <a:xfrm>
            <a:off x="1446106" y="3726850"/>
            <a:ext cx="9299786" cy="2385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3600" b="1" i="1" dirty="0">
                <a:solidFill>
                  <a:schemeClr val="accent6">
                    <a:lumMod val="50000"/>
                  </a:schemeClr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GB" sz="2000" dirty="0">
                <a:solidFill>
                  <a:schemeClr val="accent6">
                    <a:lumMod val="50000"/>
                  </a:schemeClr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ollaborative service model with the Voluntary, Community, Social Enterprise (VCSE) sector and other agencies to provide early intervention and prevention, guide people to the right service/pathways quickly and build greater levels of community resilience. This service aims to provide sustainable prevention services that can withstand any future shock such as Covid 19.</a:t>
            </a:r>
          </a:p>
          <a:p>
            <a:pPr algn="ctr">
              <a:spcAft>
                <a:spcPts val="600"/>
              </a:spcAft>
            </a:pPr>
            <a:r>
              <a:rPr lang="en-GB" sz="2800" b="1" i="1" dirty="0">
                <a:solidFill>
                  <a:schemeClr val="accent6">
                    <a:lumMod val="50000"/>
                  </a:schemeClr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‘Don’t give up on people’ </a:t>
            </a:r>
            <a:r>
              <a:rPr lang="en-GB" sz="2800" i="1" dirty="0">
                <a:solidFill>
                  <a:schemeClr val="accent6">
                    <a:lumMod val="50000"/>
                  </a:schemeClr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GB" sz="2800" b="1" i="1" dirty="0">
                <a:solidFill>
                  <a:schemeClr val="accent6">
                    <a:lumMod val="50000"/>
                  </a:schemeClr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‘catch people early’</a:t>
            </a:r>
          </a:p>
        </p:txBody>
      </p:sp>
    </p:spTree>
    <p:extLst>
      <p:ext uri="{BB962C8B-B14F-4D97-AF65-F5344CB8AC3E}">
        <p14:creationId xmlns:p14="http://schemas.microsoft.com/office/powerpoint/2010/main" val="105422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03575D85-1106-C40F-5DE2-E84224C5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72187" y="97280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7" name="Picture 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5B235E4-9522-08C9-091A-FBEE4FB292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1781022" y="150476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D6C9C07-D1BE-0BDC-BB42-ED35934998F3}"/>
              </a:ext>
            </a:extLst>
          </p:cNvPr>
          <p:cNvSpPr txBox="1"/>
          <p:nvPr/>
        </p:nvSpPr>
        <p:spPr>
          <a:xfrm>
            <a:off x="1367654" y="501994"/>
            <a:ext cx="88412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prstClr val="black"/>
                </a:solidFill>
                <a:latin typeface="Avenir Next LT Pro" panose="020B0504020202020204" pitchFamily="34" charset="0"/>
              </a:rPr>
              <a:t>Supporting People Together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prstClr val="black"/>
                </a:solidFill>
                <a:latin typeface="Avenir Next LT Pro" panose="020B0504020202020204" pitchFamily="34" charset="0"/>
              </a:rPr>
              <a:t>(SPT)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6C50C63-103D-EB89-7D61-B0D0460B4450}"/>
              </a:ext>
            </a:extLst>
          </p:cNvPr>
          <p:cNvSpPr/>
          <p:nvPr/>
        </p:nvSpPr>
        <p:spPr>
          <a:xfrm>
            <a:off x="605210" y="2377721"/>
            <a:ext cx="5360810" cy="4285842"/>
          </a:xfrm>
          <a:prstGeom prst="roundRect">
            <a:avLst>
              <a:gd name="adj" fmla="val 1623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b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</a:b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People often have multiple or complex needs and partners need somewhere to go to get help, discuss and resolve needs together. </a:t>
            </a:r>
          </a:p>
          <a:p>
            <a:endParaRPr lang="en-GB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In collaboration we can achieve better outcomes for people.</a:t>
            </a:r>
          </a:p>
          <a:p>
            <a:endParaRPr lang="en-GB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If you want to discuss someone with multiple needs or where to go for support come and discuss it with SNN! </a:t>
            </a:r>
            <a:endParaRPr lang="en-GB" sz="2000" b="1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362A663-6513-57CC-9F57-01A61E7AB49C}"/>
              </a:ext>
            </a:extLst>
          </p:cNvPr>
          <p:cNvSpPr/>
          <p:nvPr/>
        </p:nvSpPr>
        <p:spPr>
          <a:xfrm>
            <a:off x="605210" y="2009529"/>
            <a:ext cx="5360810" cy="877706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What is SPT?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‘Enabling collaboration’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03FD0D0-215F-94EA-A60B-58D85612B22D}"/>
              </a:ext>
            </a:extLst>
          </p:cNvPr>
          <p:cNvSpPr/>
          <p:nvPr/>
        </p:nvSpPr>
        <p:spPr>
          <a:xfrm>
            <a:off x="6221619" y="2232945"/>
            <a:ext cx="5360810" cy="4430618"/>
          </a:xfrm>
          <a:prstGeom prst="roundRect">
            <a:avLst>
              <a:gd name="adj" fmla="val 16233"/>
            </a:avLst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First Wednesday of each month:</a:t>
            </a:r>
          </a:p>
          <a:p>
            <a:endParaRPr lang="en-GB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Wednesday 2</a:t>
            </a:r>
            <a:r>
              <a:rPr lang="en-GB" sz="2000" baseline="30000" dirty="0">
                <a:solidFill>
                  <a:schemeClr val="tx1"/>
                </a:solidFill>
                <a:latin typeface="Avenir Next LT Pro" panose="020B0504020202020204" pitchFamily="34" charset="0"/>
              </a:rPr>
              <a:t>nd</a:t>
            </a: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 October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Wednesday 6</a:t>
            </a:r>
            <a:r>
              <a:rPr lang="en-GB" sz="2000" baseline="30000" dirty="0">
                <a:solidFill>
                  <a:schemeClr val="tx1"/>
                </a:solidFill>
                <a:latin typeface="Avenir Next LT Pro" panose="020B0504020202020204" pitchFamily="34" charset="0"/>
              </a:rPr>
              <a:t>th</a:t>
            </a: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 November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Wednesday 4</a:t>
            </a:r>
            <a:r>
              <a:rPr lang="en-GB" sz="2000" baseline="30000" dirty="0">
                <a:solidFill>
                  <a:schemeClr val="tx1"/>
                </a:solidFill>
                <a:latin typeface="Avenir Next LT Pro" panose="020B0504020202020204" pitchFamily="34" charset="0"/>
              </a:rPr>
              <a:t>th</a:t>
            </a: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 December</a:t>
            </a:r>
          </a:p>
          <a:p>
            <a:endParaRPr lang="en-GB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Email Amy (</a:t>
            </a: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  <a:hlinkClick r:id="rId4"/>
              </a:rPr>
              <a:t>amy.donovan@snn.org.uk</a:t>
            </a: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) to book a slot.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6273318-4D42-D316-5A89-C947B67A76D9}"/>
              </a:ext>
            </a:extLst>
          </p:cNvPr>
          <p:cNvSpPr/>
          <p:nvPr/>
        </p:nvSpPr>
        <p:spPr>
          <a:xfrm>
            <a:off x="6221619" y="2009529"/>
            <a:ext cx="5360810" cy="877706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Upcoming Dates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Book a slot!</a:t>
            </a:r>
          </a:p>
        </p:txBody>
      </p:sp>
    </p:spTree>
    <p:extLst>
      <p:ext uri="{BB962C8B-B14F-4D97-AF65-F5344CB8AC3E}">
        <p14:creationId xmlns:p14="http://schemas.microsoft.com/office/powerpoint/2010/main" val="2249723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3A7B298-15DB-0952-00AB-F364676E6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44705" y="1642844"/>
            <a:ext cx="2465967" cy="22970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9486926-092D-EF37-F60C-7F2327512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2873696" y="1528130"/>
            <a:ext cx="1151206" cy="341914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6AF874-D58A-D4D6-54D9-A8CA5EC5AABD}"/>
              </a:ext>
            </a:extLst>
          </p:cNvPr>
          <p:cNvSpPr txBox="1"/>
          <p:nvPr/>
        </p:nvSpPr>
        <p:spPr>
          <a:xfrm>
            <a:off x="3476136" y="2683706"/>
            <a:ext cx="52397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latin typeface="Avenir Next LT Pro" panose="020B0504020202020204" pitchFamily="34" charset="0"/>
              </a:rPr>
              <a:t>Impact Data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F0222D-BFE7-C364-83EB-55CA21D3A53D}"/>
              </a:ext>
            </a:extLst>
          </p:cNvPr>
          <p:cNvSpPr txBox="1"/>
          <p:nvPr/>
        </p:nvSpPr>
        <p:spPr>
          <a:xfrm>
            <a:off x="3476136" y="2499040"/>
            <a:ext cx="1556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(a flavour of)</a:t>
            </a:r>
          </a:p>
        </p:txBody>
      </p:sp>
    </p:spTree>
    <p:extLst>
      <p:ext uri="{BB962C8B-B14F-4D97-AF65-F5344CB8AC3E}">
        <p14:creationId xmlns:p14="http://schemas.microsoft.com/office/powerpoint/2010/main" val="2939601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val 50">
            <a:extLst>
              <a:ext uri="{FF2B5EF4-FFF2-40B4-BE49-F238E27FC236}">
                <a16:creationId xmlns:a16="http://schemas.microsoft.com/office/drawing/2014/main" id="{621C45BE-315E-EBEB-D27F-3D5AD8041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52980" y="243372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52" name="Picture 5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DF06998-EC08-53FB-78FD-EF6F7885FA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3517532" y="318093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8EB55B90-E4B8-78C2-0A4E-F710EB6F2799}"/>
              </a:ext>
            </a:extLst>
          </p:cNvPr>
          <p:cNvSpPr txBox="1"/>
          <p:nvPr/>
        </p:nvSpPr>
        <p:spPr>
          <a:xfrm>
            <a:off x="2499372" y="552287"/>
            <a:ext cx="71932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Avenir Next LT Pro" panose="020B0504020202020204" pitchFamily="34" charset="0"/>
              </a:rPr>
              <a:t>Referrals by LAP  Boundaries</a:t>
            </a:r>
            <a:br>
              <a:rPr lang="en-GB" sz="4000" b="1" dirty="0">
                <a:latin typeface="Avenir Next LT Pro" panose="020B0504020202020204" pitchFamily="34" charset="0"/>
              </a:rPr>
            </a:br>
            <a:endParaRPr lang="en-GB" sz="4000" b="1" dirty="0">
              <a:latin typeface="Avenir Next LT Pro" panose="020B05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EA18296-2673-109B-81E0-021C45A7F0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225901"/>
              </p:ext>
            </p:extLst>
          </p:nvPr>
        </p:nvGraphicFramePr>
        <p:xfrm>
          <a:off x="614038" y="1666524"/>
          <a:ext cx="10963923" cy="5191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8E31862-739F-B492-84B8-56DE379C37A6}"/>
              </a:ext>
            </a:extLst>
          </p:cNvPr>
          <p:cNvSpPr txBox="1"/>
          <p:nvPr/>
        </p:nvSpPr>
        <p:spPr>
          <a:xfrm>
            <a:off x="96716" y="6119447"/>
            <a:ext cx="2900282" cy="646986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>
                <a:latin typeface="Avenir Next LT Pro" panose="020B0504020202020204" pitchFamily="34" charset="0"/>
              </a:rPr>
              <a:t>Data from </a:t>
            </a:r>
          </a:p>
          <a:p>
            <a:pPr algn="ctr"/>
            <a:r>
              <a:rPr lang="en-GB" sz="1600" i="1" dirty="0">
                <a:latin typeface="Avenir Next LT Pro" panose="020B0504020202020204" pitchFamily="34" charset="0"/>
              </a:rPr>
              <a:t>June 2023 – August 2024</a:t>
            </a:r>
          </a:p>
        </p:txBody>
      </p:sp>
    </p:spTree>
    <p:extLst>
      <p:ext uri="{BB962C8B-B14F-4D97-AF65-F5344CB8AC3E}">
        <p14:creationId xmlns:p14="http://schemas.microsoft.com/office/powerpoint/2010/main" val="808892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DF06998-EC08-53FB-78FD-EF6F7885FA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3610798" y="101492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621C45BE-315E-EBEB-D27F-3D5AD8041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53155" y="88917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EB55B90-E4B8-78C2-0A4E-F710EB6F2799}"/>
              </a:ext>
            </a:extLst>
          </p:cNvPr>
          <p:cNvSpPr txBox="1"/>
          <p:nvPr/>
        </p:nvSpPr>
        <p:spPr>
          <a:xfrm>
            <a:off x="3600466" y="373505"/>
            <a:ext cx="474145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Avenir Next LT Pro" panose="020B0504020202020204" pitchFamily="34" charset="0"/>
              </a:rPr>
              <a:t>Referral Sources</a:t>
            </a:r>
          </a:p>
          <a:p>
            <a:pPr algn="ctr"/>
            <a:r>
              <a:rPr lang="en-GB" sz="2800" b="1" dirty="0">
                <a:latin typeface="Avenir Next LT Pro" panose="020B0504020202020204" pitchFamily="34" charset="0"/>
              </a:rPr>
              <a:t>By Locality, Year 2 Q1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3D87641-9E2A-BDEA-BCAB-1BB10519BE7B}"/>
              </a:ext>
            </a:extLst>
          </p:cNvPr>
          <p:cNvGrpSpPr/>
          <p:nvPr/>
        </p:nvGrpSpPr>
        <p:grpSpPr>
          <a:xfrm>
            <a:off x="100132" y="2455625"/>
            <a:ext cx="4074454" cy="3660970"/>
            <a:chOff x="8201654" y="1611141"/>
            <a:chExt cx="3962754" cy="360482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C9B5100-9F4F-3E38-FA67-7C67BF0CECB0}"/>
                </a:ext>
              </a:extLst>
            </p:cNvPr>
            <p:cNvSpPr/>
            <p:nvPr/>
          </p:nvSpPr>
          <p:spPr>
            <a:xfrm>
              <a:off x="8216349" y="1611141"/>
              <a:ext cx="3868559" cy="3604826"/>
            </a:xfrm>
            <a:prstGeom prst="roundRect">
              <a:avLst>
                <a:gd name="adj" fmla="val 1049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AE1DA00-C152-40EB-2065-95C67CF97DA4}"/>
                </a:ext>
              </a:extLst>
            </p:cNvPr>
            <p:cNvSpPr txBox="1"/>
            <p:nvPr/>
          </p:nvSpPr>
          <p:spPr>
            <a:xfrm>
              <a:off x="8201654" y="1611141"/>
              <a:ext cx="3962754" cy="3515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u="sng" dirty="0">
                  <a:latin typeface="Avenir Next LT Pro" panose="020B0504020202020204" pitchFamily="34" charset="0"/>
                </a:rPr>
                <a:t>Wellingborough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Age UK Northants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Ageing Well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Adult Social Care Community Hubs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Adult Social Care Hospital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Brain Injury Team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EADS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Greatwell Homes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Hospital Discharge Team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Longhurst Group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Self-Referrals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SPLW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Spring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Support Northamptonshire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840D871-8CA0-6E40-9BB5-BE6D88D4E7D5}"/>
              </a:ext>
            </a:extLst>
          </p:cNvPr>
          <p:cNvGrpSpPr/>
          <p:nvPr/>
        </p:nvGrpSpPr>
        <p:grpSpPr>
          <a:xfrm>
            <a:off x="8167299" y="2793923"/>
            <a:ext cx="4124124" cy="3011383"/>
            <a:chOff x="257421" y="1794057"/>
            <a:chExt cx="4057857" cy="2745339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5794B798-2196-E244-9DB4-67946828F17B}"/>
                </a:ext>
              </a:extLst>
            </p:cNvPr>
            <p:cNvSpPr/>
            <p:nvPr/>
          </p:nvSpPr>
          <p:spPr>
            <a:xfrm>
              <a:off x="289993" y="1794057"/>
              <a:ext cx="3868559" cy="2745339"/>
            </a:xfrm>
            <a:prstGeom prst="roundRect">
              <a:avLst/>
            </a:prstGeom>
            <a:solidFill>
              <a:srgbClr val="F6C6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1FB48B9-98B0-25C0-1E1F-15C3D87FBE09}"/>
                </a:ext>
              </a:extLst>
            </p:cNvPr>
            <p:cNvSpPr txBox="1"/>
            <p:nvPr/>
          </p:nvSpPr>
          <p:spPr>
            <a:xfrm>
              <a:off x="257421" y="1857225"/>
              <a:ext cx="4057857" cy="2581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u="sng" dirty="0">
                  <a:latin typeface="Avenir Next LT Pro" panose="020B0504020202020204" pitchFamily="34" charset="0"/>
                </a:rPr>
                <a:t>East Northants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Accommodation Concern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Adult Social Care Community Hubs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Care &amp; Repair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EADS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Hospital Discharge Team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Longhurst Group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Northamptonshire Fire and Rescue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Self-Referrals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Serve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Spring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45BCB94-058A-8D03-327B-3C8FA51602D2}"/>
              </a:ext>
            </a:extLst>
          </p:cNvPr>
          <p:cNvGrpSpPr/>
          <p:nvPr/>
        </p:nvGrpSpPr>
        <p:grpSpPr>
          <a:xfrm>
            <a:off x="4158551" y="2004276"/>
            <a:ext cx="4074453" cy="2010794"/>
            <a:chOff x="273957" y="4778593"/>
            <a:chExt cx="4074453" cy="1846659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94320AA0-A8A8-0EB9-2B72-E65F9E536C52}"/>
                </a:ext>
              </a:extLst>
            </p:cNvPr>
            <p:cNvSpPr/>
            <p:nvPr/>
          </p:nvSpPr>
          <p:spPr>
            <a:xfrm>
              <a:off x="289992" y="4778593"/>
              <a:ext cx="3976678" cy="1846659"/>
            </a:xfrm>
            <a:prstGeom prst="roundRect">
              <a:avLst/>
            </a:prstGeom>
            <a:solidFill>
              <a:srgbClr val="FFCF5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3BB31ED-2B27-A1BC-E8AC-45A86610981B}"/>
                </a:ext>
              </a:extLst>
            </p:cNvPr>
            <p:cNvSpPr txBox="1"/>
            <p:nvPr/>
          </p:nvSpPr>
          <p:spPr>
            <a:xfrm>
              <a:off x="273957" y="4778594"/>
              <a:ext cx="4074453" cy="1695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u="sng" dirty="0">
                  <a:latin typeface="Avenir Next LT Pro" panose="020B0504020202020204" pitchFamily="34" charset="0"/>
                </a:rPr>
                <a:t>Corby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Accommodation Concern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Adult Social Care Community Hubs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EADS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NNC Rough Sleepers Team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Self-Referrals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Spring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B5BA187-0D40-7009-E827-97EC52DAA7E6}"/>
              </a:ext>
            </a:extLst>
          </p:cNvPr>
          <p:cNvGrpSpPr/>
          <p:nvPr/>
        </p:nvGrpSpPr>
        <p:grpSpPr>
          <a:xfrm>
            <a:off x="4158551" y="4542858"/>
            <a:ext cx="4090488" cy="2010794"/>
            <a:chOff x="8215750" y="5134911"/>
            <a:chExt cx="4007318" cy="1846659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95A6C186-7E6C-279E-9A00-A55981A627C7}"/>
                </a:ext>
              </a:extLst>
            </p:cNvPr>
            <p:cNvSpPr/>
            <p:nvPr/>
          </p:nvSpPr>
          <p:spPr>
            <a:xfrm>
              <a:off x="8231459" y="5134911"/>
              <a:ext cx="3868559" cy="1846659"/>
            </a:xfrm>
            <a:prstGeom prst="roundRect">
              <a:avLst/>
            </a:prstGeom>
            <a:solidFill>
              <a:srgbClr val="B4E5A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282AD98-F40B-813B-F7DD-7E27320F01C8}"/>
                </a:ext>
              </a:extLst>
            </p:cNvPr>
            <p:cNvSpPr txBox="1"/>
            <p:nvPr/>
          </p:nvSpPr>
          <p:spPr>
            <a:xfrm>
              <a:off x="8215750" y="5155227"/>
              <a:ext cx="4007318" cy="1695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u="sng" dirty="0">
                  <a:latin typeface="Avenir Next LT Pro" panose="020B0504020202020204" pitchFamily="34" charset="0"/>
                </a:rPr>
                <a:t>Kettering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Ageing Well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Adult Social Care Community Hubs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Home Group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ICT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NHFT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 LT Pro" panose="020B0504020202020204" pitchFamily="34" charset="0"/>
                </a:rPr>
                <a:t>Self-Referrals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5854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B47C4324-1FC8-1775-EB34-51EA161D87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14443" y="5823611"/>
            <a:ext cx="1037828" cy="102412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4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74E99A-653D-6E8C-53D6-93C15A7ACEAF}"/>
              </a:ext>
            </a:extLst>
          </p:cNvPr>
          <p:cNvSpPr txBox="1"/>
          <p:nvPr/>
        </p:nvSpPr>
        <p:spPr>
          <a:xfrm>
            <a:off x="7975536" y="2175552"/>
            <a:ext cx="1597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venir Next LT Pro" panose="020B0504020202020204" pitchFamily="34" charset="0"/>
              </a:rPr>
              <a:t>Level 5</a:t>
            </a:r>
          </a:p>
          <a:p>
            <a:pPr algn="ctr"/>
            <a:endParaRPr lang="en-GB" sz="3200" dirty="0">
              <a:latin typeface="Avenir Next LT Pro" panose="020B0504020202020204" pitchFamily="34" charset="0"/>
            </a:endParaRPr>
          </a:p>
          <a:p>
            <a:pPr algn="ctr"/>
            <a:r>
              <a:rPr lang="en-GB" sz="3200" dirty="0">
                <a:latin typeface="Avenir Next LT Pro" panose="020B0504020202020204" pitchFamily="34" charset="0"/>
              </a:rPr>
              <a:t>Level 4</a:t>
            </a:r>
          </a:p>
          <a:p>
            <a:pPr algn="ctr"/>
            <a:endParaRPr lang="en-GB" sz="3200" dirty="0">
              <a:latin typeface="Avenir Next LT Pro" panose="020B0504020202020204" pitchFamily="34" charset="0"/>
            </a:endParaRPr>
          </a:p>
          <a:p>
            <a:pPr algn="ctr"/>
            <a:r>
              <a:rPr lang="en-GB" sz="3200" dirty="0">
                <a:latin typeface="Avenir Next LT Pro" panose="020B0504020202020204" pitchFamily="34" charset="0"/>
              </a:rPr>
              <a:t>Level 3</a:t>
            </a:r>
          </a:p>
          <a:p>
            <a:pPr algn="ctr"/>
            <a:endParaRPr lang="en-GB" sz="3200" dirty="0">
              <a:latin typeface="Avenir Next LT Pro" panose="020B0504020202020204" pitchFamily="34" charset="0"/>
            </a:endParaRPr>
          </a:p>
          <a:p>
            <a:pPr algn="ctr"/>
            <a:r>
              <a:rPr lang="en-GB" sz="3200" dirty="0">
                <a:latin typeface="Avenir Next LT Pro" panose="020B0504020202020204" pitchFamily="34" charset="0"/>
              </a:rPr>
              <a:t>Level 2</a:t>
            </a:r>
          </a:p>
          <a:p>
            <a:pPr algn="ctr"/>
            <a:endParaRPr lang="en-GB" sz="3200" dirty="0">
              <a:latin typeface="Avenir Next LT Pro" panose="020B0504020202020204" pitchFamily="34" charset="0"/>
            </a:endParaRPr>
          </a:p>
          <a:p>
            <a:pPr algn="ctr"/>
            <a:r>
              <a:rPr lang="en-GB" sz="3200" dirty="0">
                <a:latin typeface="Avenir Next LT Pro" panose="020B0504020202020204" pitchFamily="34" charset="0"/>
              </a:rPr>
              <a:t>Level 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92476F-DA5B-7D91-1F3C-C6EC2C7BF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920722" y="2904614"/>
            <a:ext cx="1208390" cy="116257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Next LT Pro" panose="020B05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8A5C338-6361-C73E-262B-90C09D031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97833" y="94501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ED2DCCD-A2FD-2682-2935-77B5EF62D6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3794617" y="94501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ED4416-B5B0-E1DE-511F-6C28C00B891B}"/>
              </a:ext>
            </a:extLst>
          </p:cNvPr>
          <p:cNvSpPr txBox="1"/>
          <p:nvPr/>
        </p:nvSpPr>
        <p:spPr>
          <a:xfrm>
            <a:off x="4068494" y="626007"/>
            <a:ext cx="4055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venir Next LT Pro" panose="020B0504020202020204" pitchFamily="34" charset="0"/>
              </a:rPr>
              <a:t>Levels of Need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1FC808-FC50-00C8-284F-5F845DEC7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14443" y="4867841"/>
            <a:ext cx="1037828" cy="102412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Next LT Pro" panose="020B05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BA429E9-8070-D640-BB00-C22089042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47658" y="3891944"/>
            <a:ext cx="1037828" cy="102412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Next LT Pro" panose="020B05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48826A3-0712-0A78-5DED-779F515D5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14443" y="2936174"/>
            <a:ext cx="1037828" cy="102412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5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%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1F7F17E-5929-56D4-9277-0955FD5EE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14445" y="1939819"/>
            <a:ext cx="1037828" cy="102412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6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7EF254-1F97-4997-364B-28668AE24BD4}"/>
              </a:ext>
            </a:extLst>
          </p:cNvPr>
          <p:cNvSpPr txBox="1"/>
          <p:nvPr/>
        </p:nvSpPr>
        <p:spPr>
          <a:xfrm>
            <a:off x="9575216" y="702820"/>
            <a:ext cx="2457501" cy="715089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Avenir Next LT Pro" panose="020B0504020202020204" pitchFamily="34" charset="0"/>
              </a:rPr>
              <a:t>Data from Year 2, Q1 </a:t>
            </a:r>
          </a:p>
          <a:p>
            <a:pPr algn="ctr"/>
            <a:r>
              <a:rPr lang="en-GB" i="1" dirty="0">
                <a:latin typeface="Avenir Next LT Pro" panose="020B0504020202020204" pitchFamily="34" charset="0"/>
              </a:rPr>
              <a:t>(April-June 2024)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F8F35FF-E3B5-326B-CF23-5048E11E8F8D}"/>
              </a:ext>
            </a:extLst>
          </p:cNvPr>
          <p:cNvGrpSpPr/>
          <p:nvPr/>
        </p:nvGrpSpPr>
        <p:grpSpPr>
          <a:xfrm>
            <a:off x="5273823" y="1920175"/>
            <a:ext cx="2575223" cy="4899395"/>
            <a:chOff x="5569921" y="1605856"/>
            <a:chExt cx="2575223" cy="4899395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DF067BA-5F4D-3175-5D69-01392A9BD6EF}"/>
                </a:ext>
              </a:extLst>
            </p:cNvPr>
            <p:cNvSpPr/>
            <p:nvPr/>
          </p:nvSpPr>
          <p:spPr>
            <a:xfrm>
              <a:off x="5569921" y="1643691"/>
              <a:ext cx="2575223" cy="486156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73EF9B4-049A-06C1-8F34-3D9B8ABCF00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38465" y="2828507"/>
              <a:ext cx="7620" cy="3302797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0B253B2-5A98-6AD1-D8D0-114287D2E7D3}"/>
                </a:ext>
              </a:extLst>
            </p:cNvPr>
            <p:cNvCxnSpPr>
              <a:cxnSpLocks/>
            </p:cNvCxnSpPr>
            <p:nvPr/>
          </p:nvCxnSpPr>
          <p:spPr>
            <a:xfrm>
              <a:off x="6627743" y="2828507"/>
              <a:ext cx="50157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65BC91C-B090-949B-FE11-E9FC315BE622}"/>
                </a:ext>
              </a:extLst>
            </p:cNvPr>
            <p:cNvCxnSpPr>
              <a:cxnSpLocks/>
            </p:cNvCxnSpPr>
            <p:nvPr/>
          </p:nvCxnSpPr>
          <p:spPr>
            <a:xfrm>
              <a:off x="6152770" y="5211250"/>
              <a:ext cx="50157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053C2B4-B754-646A-5870-8F571F18D670}"/>
                </a:ext>
              </a:extLst>
            </p:cNvPr>
            <p:cNvCxnSpPr>
              <a:cxnSpLocks/>
            </p:cNvCxnSpPr>
            <p:nvPr/>
          </p:nvCxnSpPr>
          <p:spPr>
            <a:xfrm>
              <a:off x="6634020" y="3495826"/>
              <a:ext cx="50157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2CEF9CA-B7A3-9EE7-9924-07FD62BB3B3D}"/>
                </a:ext>
              </a:extLst>
            </p:cNvPr>
            <p:cNvCxnSpPr>
              <a:cxnSpLocks/>
            </p:cNvCxnSpPr>
            <p:nvPr/>
          </p:nvCxnSpPr>
          <p:spPr>
            <a:xfrm>
              <a:off x="6634020" y="4178630"/>
              <a:ext cx="50157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AE9D663-840D-0D70-BD46-8FD46BF00DBF}"/>
                </a:ext>
              </a:extLst>
            </p:cNvPr>
            <p:cNvCxnSpPr>
              <a:cxnSpLocks/>
            </p:cNvCxnSpPr>
            <p:nvPr/>
          </p:nvCxnSpPr>
          <p:spPr>
            <a:xfrm>
              <a:off x="6630210" y="4906957"/>
              <a:ext cx="50157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F637607-A29A-8703-9FBF-F8AD2CBC5B7D}"/>
                </a:ext>
              </a:extLst>
            </p:cNvPr>
            <p:cNvCxnSpPr>
              <a:cxnSpLocks/>
            </p:cNvCxnSpPr>
            <p:nvPr/>
          </p:nvCxnSpPr>
          <p:spPr>
            <a:xfrm>
              <a:off x="6630909" y="5589032"/>
              <a:ext cx="50157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72A3006-F1D3-E946-5285-DB1A942BFD45}"/>
                </a:ext>
              </a:extLst>
            </p:cNvPr>
            <p:cNvCxnSpPr>
              <a:cxnSpLocks/>
            </p:cNvCxnSpPr>
            <p:nvPr/>
          </p:nvCxnSpPr>
          <p:spPr>
            <a:xfrm>
              <a:off x="6152214" y="4761845"/>
              <a:ext cx="50157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BF53177-E103-E1AB-2931-4ADAEF3C66EE}"/>
                </a:ext>
              </a:extLst>
            </p:cNvPr>
            <p:cNvCxnSpPr>
              <a:cxnSpLocks/>
            </p:cNvCxnSpPr>
            <p:nvPr/>
          </p:nvCxnSpPr>
          <p:spPr>
            <a:xfrm>
              <a:off x="6156580" y="6131304"/>
              <a:ext cx="50157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415D58A-FC67-B617-EADE-FAEE17DC084C}"/>
                </a:ext>
              </a:extLst>
            </p:cNvPr>
            <p:cNvSpPr txBox="1"/>
            <p:nvPr/>
          </p:nvSpPr>
          <p:spPr>
            <a:xfrm>
              <a:off x="7048581" y="1647594"/>
              <a:ext cx="104393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venir Next LT Pro" panose="020B0504020202020204" pitchFamily="34" charset="0"/>
                </a:rPr>
                <a:t>SNN Levels of Need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1C86A9E-13AE-DD37-FCCF-FCC978D2B40A}"/>
                </a:ext>
              </a:extLst>
            </p:cNvPr>
            <p:cNvSpPr txBox="1"/>
            <p:nvPr/>
          </p:nvSpPr>
          <p:spPr>
            <a:xfrm>
              <a:off x="5622545" y="1605856"/>
              <a:ext cx="104393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venir Next LT Pro" panose="020B0504020202020204" pitchFamily="34" charset="0"/>
                </a:rPr>
                <a:t>ASC Priority Level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35B6366-5EC1-016C-F2FB-0756E3884680}"/>
                </a:ext>
              </a:extLst>
            </p:cNvPr>
            <p:cNvSpPr txBox="1"/>
            <p:nvPr/>
          </p:nvSpPr>
          <p:spPr>
            <a:xfrm>
              <a:off x="7156691" y="2654279"/>
              <a:ext cx="426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venir Next LT Pro" panose="020B0504020202020204" pitchFamily="34" charset="0"/>
                </a:rPr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C062D17-DB71-DF0E-548F-25C4661AEB89}"/>
                </a:ext>
              </a:extLst>
            </p:cNvPr>
            <p:cNvSpPr txBox="1"/>
            <p:nvPr/>
          </p:nvSpPr>
          <p:spPr>
            <a:xfrm>
              <a:off x="7162014" y="4680673"/>
              <a:ext cx="426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venir Next LT Pro" panose="020B0504020202020204" pitchFamily="34" charset="0"/>
                </a:rPr>
                <a:t>4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D73C353-E6BB-0F89-3CEB-32A35F4437D8}"/>
                </a:ext>
              </a:extLst>
            </p:cNvPr>
            <p:cNvSpPr txBox="1"/>
            <p:nvPr/>
          </p:nvSpPr>
          <p:spPr>
            <a:xfrm>
              <a:off x="7147655" y="3938725"/>
              <a:ext cx="426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venir Next LT Pro" panose="020B0504020202020204" pitchFamily="34" charset="0"/>
                </a:rPr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DE98AA8-F694-CDC5-414D-DF9F5D8B0D82}"/>
                </a:ext>
              </a:extLst>
            </p:cNvPr>
            <p:cNvSpPr txBox="1"/>
            <p:nvPr/>
          </p:nvSpPr>
          <p:spPr>
            <a:xfrm>
              <a:off x="7162014" y="3291283"/>
              <a:ext cx="426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venir Next LT Pro" panose="020B0504020202020204" pitchFamily="34" charset="0"/>
                </a:rPr>
                <a:t>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3F2EF6F-454A-76FB-B6CE-A48D85FB56DA}"/>
                </a:ext>
              </a:extLst>
            </p:cNvPr>
            <p:cNvSpPr txBox="1"/>
            <p:nvPr/>
          </p:nvSpPr>
          <p:spPr>
            <a:xfrm>
              <a:off x="7147655" y="5418274"/>
              <a:ext cx="426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venir Next LT Pro" panose="020B0504020202020204" pitchFamily="34" charset="0"/>
                </a:rPr>
                <a:t>5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7735574-D0A1-0E2D-A1AC-93BDB98C9A29}"/>
                </a:ext>
              </a:extLst>
            </p:cNvPr>
            <p:cNvSpPr txBox="1"/>
            <p:nvPr/>
          </p:nvSpPr>
          <p:spPr>
            <a:xfrm>
              <a:off x="5707997" y="5053290"/>
              <a:ext cx="426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venir Next LT Pro" panose="020B0504020202020204" pitchFamily="34" charset="0"/>
                </a:rPr>
                <a:t>2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823532-0752-40C3-2561-F9273877734F}"/>
                </a:ext>
              </a:extLst>
            </p:cNvPr>
            <p:cNvSpPr txBox="1"/>
            <p:nvPr/>
          </p:nvSpPr>
          <p:spPr>
            <a:xfrm>
              <a:off x="5712882" y="5976390"/>
              <a:ext cx="426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venir Next LT Pro" panose="020B0504020202020204" pitchFamily="34" charset="0"/>
                </a:rPr>
                <a:t>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675B3C8-FC44-214D-CF32-2B0E4D3DDF8F}"/>
                </a:ext>
              </a:extLst>
            </p:cNvPr>
            <p:cNvSpPr txBox="1"/>
            <p:nvPr/>
          </p:nvSpPr>
          <p:spPr>
            <a:xfrm>
              <a:off x="5713642" y="4591740"/>
              <a:ext cx="426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venir Next LT Pro" panose="020B0504020202020204" pitchFamily="34" charset="0"/>
                </a:rPr>
                <a:t>3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2A32736-E593-54B0-6870-1EA0FB38F20D}"/>
                </a:ext>
              </a:extLst>
            </p:cNvPr>
            <p:cNvCxnSpPr>
              <a:cxnSpLocks/>
            </p:cNvCxnSpPr>
            <p:nvPr/>
          </p:nvCxnSpPr>
          <p:spPr>
            <a:xfrm>
              <a:off x="6150865" y="4308057"/>
              <a:ext cx="50157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0F51B5C-3B08-6AE8-8120-DAED9AED8B23}"/>
                </a:ext>
              </a:extLst>
            </p:cNvPr>
            <p:cNvSpPr txBox="1"/>
            <p:nvPr/>
          </p:nvSpPr>
          <p:spPr>
            <a:xfrm>
              <a:off x="5709744" y="4115629"/>
              <a:ext cx="426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venir Next LT Pro" panose="020B0504020202020204" pitchFamily="34" charset="0"/>
                </a:rPr>
                <a:t>4</a:t>
              </a:r>
            </a:p>
          </p:txBody>
        </p:sp>
      </p:grpSp>
      <p:graphicFrame>
        <p:nvGraphicFramePr>
          <p:cNvPr id="54" name="Table 3">
            <a:extLst>
              <a:ext uri="{FF2B5EF4-FFF2-40B4-BE49-F238E27FC236}">
                <a16:creationId xmlns:a16="http://schemas.microsoft.com/office/drawing/2014/main" id="{C059D193-CD96-685E-97B5-22BE7085E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89848"/>
              </p:ext>
            </p:extLst>
          </p:nvPr>
        </p:nvGraphicFramePr>
        <p:xfrm>
          <a:off x="41741" y="1955974"/>
          <a:ext cx="5166836" cy="48615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8428">
                  <a:extLst>
                    <a:ext uri="{9D8B030D-6E8A-4147-A177-3AD203B41FA5}">
                      <a16:colId xmlns:a16="http://schemas.microsoft.com/office/drawing/2014/main" val="3500120790"/>
                    </a:ext>
                  </a:extLst>
                </a:gridCol>
                <a:gridCol w="4758408">
                  <a:extLst>
                    <a:ext uri="{9D8B030D-6E8A-4147-A177-3AD203B41FA5}">
                      <a16:colId xmlns:a16="http://schemas.microsoft.com/office/drawing/2014/main" val="836153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700" b="0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="0" dirty="0"/>
                        <a:t>Low level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="0" dirty="0"/>
                        <a:t>Information and guidance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="0" dirty="0"/>
                        <a:t>1-2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44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Moderate level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Immediate or emergency practical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0-1 month intervention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229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/>
                        <a:t>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Medium level support (may require a CATCH meeting)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Requires full conversation and support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2-4 month intervention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333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/>
                        <a:t>L4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High level support (requires a CATCH meeting)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700" dirty="0"/>
                        <a:t>Requires full conversation and support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3-6 month intervention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360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/>
                        <a:t>L5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Statutory level (requires a CATCH meeting)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Statutory service is lead partner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SNN co-ordinate wider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3-6 month intervention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694837"/>
                  </a:ext>
                </a:extLst>
              </a:tr>
            </a:tbl>
          </a:graphicData>
        </a:graphic>
      </p:graphicFrame>
      <p:sp>
        <p:nvSpPr>
          <p:cNvPr id="55" name="TextBox 54">
            <a:extLst>
              <a:ext uri="{FF2B5EF4-FFF2-40B4-BE49-F238E27FC236}">
                <a16:creationId xmlns:a16="http://schemas.microsoft.com/office/drawing/2014/main" id="{F8EF5B70-937B-EC95-1A6A-2438FBCBA1D7}"/>
              </a:ext>
            </a:extLst>
          </p:cNvPr>
          <p:cNvSpPr txBox="1"/>
          <p:nvPr/>
        </p:nvSpPr>
        <p:spPr>
          <a:xfrm>
            <a:off x="1531626" y="1571990"/>
            <a:ext cx="2210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venir Next LT Pro" panose="020B0504020202020204" pitchFamily="34" charset="0"/>
              </a:rPr>
              <a:t>Definitions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743FC57-FD55-EEA1-DCCE-F44AE0E716B5}"/>
              </a:ext>
            </a:extLst>
          </p:cNvPr>
          <p:cNvSpPr txBox="1"/>
          <p:nvPr/>
        </p:nvSpPr>
        <p:spPr>
          <a:xfrm>
            <a:off x="5273823" y="1547836"/>
            <a:ext cx="2575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venir Next LT Pro" panose="020B0504020202020204" pitchFamily="34" charset="0"/>
              </a:rPr>
              <a:t>Comparison</a:t>
            </a:r>
          </a:p>
        </p:txBody>
      </p:sp>
      <p:sp>
        <p:nvSpPr>
          <p:cNvPr id="63" name="Right Brace 62">
            <a:extLst>
              <a:ext uri="{FF2B5EF4-FFF2-40B4-BE49-F238E27FC236}">
                <a16:creationId xmlns:a16="http://schemas.microsoft.com/office/drawing/2014/main" id="{D02B3E34-63A7-FEC3-991B-E63238EE76FD}"/>
              </a:ext>
            </a:extLst>
          </p:cNvPr>
          <p:cNvSpPr/>
          <p:nvPr/>
        </p:nvSpPr>
        <p:spPr>
          <a:xfrm>
            <a:off x="10279538" y="1939819"/>
            <a:ext cx="596934" cy="2976252"/>
          </a:xfrm>
          <a:prstGeom prst="rightBrace">
            <a:avLst>
              <a:gd name="adj1" fmla="val 86724"/>
              <a:gd name="adj2" fmla="val 50000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3311883-6425-74F9-521A-30CC88D49AAE}"/>
              </a:ext>
            </a:extLst>
          </p:cNvPr>
          <p:cNvSpPr txBox="1"/>
          <p:nvPr/>
        </p:nvSpPr>
        <p:spPr>
          <a:xfrm>
            <a:off x="9631109" y="4184144"/>
            <a:ext cx="902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venir Next LT Pro" panose="020B0504020202020204" pitchFamily="34" charset="0"/>
              </a:rPr>
              <a:t>68%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E1FDC7F-6A9F-E56E-CC28-EB24B0B02BF8}"/>
              </a:ext>
            </a:extLst>
          </p:cNvPr>
          <p:cNvSpPr txBox="1"/>
          <p:nvPr/>
        </p:nvSpPr>
        <p:spPr>
          <a:xfrm>
            <a:off x="9614989" y="5171947"/>
            <a:ext cx="88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venir Next LT Pro" panose="020B0504020202020204" pitchFamily="34" charset="0"/>
              </a:rPr>
              <a:t>17%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B48E26E-39C9-8FD6-4462-AB8E587A5F81}"/>
              </a:ext>
            </a:extLst>
          </p:cNvPr>
          <p:cNvSpPr txBox="1"/>
          <p:nvPr/>
        </p:nvSpPr>
        <p:spPr>
          <a:xfrm>
            <a:off x="10887507" y="3036971"/>
            <a:ext cx="12776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79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%</a:t>
            </a: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Next LT Pro" panose="020B0504020202020204" pitchFamily="34" charset="0"/>
              </a:rPr>
            </a:b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High</a:t>
            </a: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Next LT Pro" panose="020B0504020202020204" pitchFamily="34" charset="0"/>
              </a:rPr>
            </a:b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Level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28F70DB-EB9D-460E-06F4-DA14A1F6C49F}"/>
              </a:ext>
            </a:extLst>
          </p:cNvPr>
          <p:cNvSpPr txBox="1"/>
          <p:nvPr/>
        </p:nvSpPr>
        <p:spPr>
          <a:xfrm>
            <a:off x="8769060" y="1551614"/>
            <a:ext cx="2575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venir Next LT Pro" panose="020B0504020202020204" pitchFamily="34" charset="0"/>
              </a:rPr>
              <a:t>Split of Levels</a:t>
            </a:r>
          </a:p>
        </p:txBody>
      </p:sp>
    </p:spTree>
    <p:extLst>
      <p:ext uri="{BB962C8B-B14F-4D97-AF65-F5344CB8AC3E}">
        <p14:creationId xmlns:p14="http://schemas.microsoft.com/office/powerpoint/2010/main" val="39036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374E99A-653D-6E8C-53D6-93C15A7ACEAF}"/>
              </a:ext>
            </a:extLst>
          </p:cNvPr>
          <p:cNvSpPr txBox="1"/>
          <p:nvPr/>
        </p:nvSpPr>
        <p:spPr>
          <a:xfrm>
            <a:off x="2080844" y="2328320"/>
            <a:ext cx="379827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venir Next LT Pro" panose="020B0504020202020204" pitchFamily="34" charset="0"/>
              </a:rPr>
              <a:t>Benefit Checks</a:t>
            </a:r>
          </a:p>
          <a:p>
            <a:pPr algn="ctr"/>
            <a:endParaRPr lang="en-GB" sz="3200" dirty="0">
              <a:latin typeface="Avenir Next LT Pro" panose="020B0504020202020204" pitchFamily="34" charset="0"/>
            </a:endParaRPr>
          </a:p>
          <a:p>
            <a:pPr algn="ctr"/>
            <a:endParaRPr lang="en-GB" sz="2000" dirty="0">
              <a:latin typeface="Avenir Next LT Pro" panose="020B0504020202020204" pitchFamily="34" charset="0"/>
            </a:endParaRPr>
          </a:p>
          <a:p>
            <a:pPr algn="ctr"/>
            <a:r>
              <a:rPr lang="en-GB" sz="3200" dirty="0">
                <a:latin typeface="Avenir Next LT Pro" panose="020B0504020202020204" pitchFamily="34" charset="0"/>
              </a:rPr>
              <a:t>Eligible to claim more</a:t>
            </a:r>
          </a:p>
          <a:p>
            <a:pPr algn="ctr"/>
            <a:endParaRPr lang="en-GB" sz="2000" dirty="0">
              <a:latin typeface="Avenir Next LT Pro" panose="020B0504020202020204" pitchFamily="34" charset="0"/>
            </a:endParaRPr>
          </a:p>
          <a:p>
            <a:pPr algn="ctr"/>
            <a:r>
              <a:rPr lang="en-GB" sz="3200" dirty="0">
                <a:latin typeface="Avenir Next LT Pro" panose="020B0504020202020204" pitchFamily="34" charset="0"/>
              </a:rPr>
              <a:t>Completed Applications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92476F-DA5B-7D91-1F3C-C6EC2C7BF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01187" y="2832092"/>
            <a:ext cx="2162821" cy="20816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Next LT Pro" panose="020B0504020202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B3483D4-5303-CC42-F7E5-6AFA8DCD0FCE}"/>
              </a:ext>
            </a:extLst>
          </p:cNvPr>
          <p:cNvCxnSpPr>
            <a:cxnSpLocks/>
          </p:cNvCxnSpPr>
          <p:nvPr/>
        </p:nvCxnSpPr>
        <p:spPr>
          <a:xfrm>
            <a:off x="5436060" y="2662419"/>
            <a:ext cx="363495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8BA429E9-8070-D640-BB00-C22089042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65731" y="4679234"/>
            <a:ext cx="1168379" cy="116257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94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48826A3-0712-0A78-5DED-779F515D5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56888" y="3401155"/>
            <a:ext cx="1168379" cy="116257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52%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1F7F17E-5929-56D4-9277-0955FD5EE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85237" y="2073703"/>
            <a:ext cx="1168379" cy="116257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Next LT Pro" panose="020B0504020202020204" pitchFamily="34" charset="0"/>
              </a:rPr>
              <a:t>253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FB9F963-7FAD-8B85-3756-405AF30B6F5A}"/>
              </a:ext>
            </a:extLst>
          </p:cNvPr>
          <p:cNvCxnSpPr>
            <a:cxnSpLocks/>
          </p:cNvCxnSpPr>
          <p:nvPr/>
        </p:nvCxnSpPr>
        <p:spPr>
          <a:xfrm flipV="1">
            <a:off x="5545143" y="3936884"/>
            <a:ext cx="254412" cy="4884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5F872E6-C549-A4E8-F972-7012E3FCEC18}"/>
              </a:ext>
            </a:extLst>
          </p:cNvPr>
          <p:cNvCxnSpPr>
            <a:cxnSpLocks/>
          </p:cNvCxnSpPr>
          <p:nvPr/>
        </p:nvCxnSpPr>
        <p:spPr>
          <a:xfrm>
            <a:off x="5134808" y="5204816"/>
            <a:ext cx="600823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4C18156B-BA69-AF6D-8267-AC28B36335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02818" y="36479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AADA3AF-FBBF-3800-B061-0C8522F0DC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2977520" y="113412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A02A3A-0CB9-C2E3-006F-CAFB354A3D45}"/>
              </a:ext>
            </a:extLst>
          </p:cNvPr>
          <p:cNvSpPr txBox="1"/>
          <p:nvPr/>
        </p:nvSpPr>
        <p:spPr>
          <a:xfrm>
            <a:off x="3251397" y="369909"/>
            <a:ext cx="58987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Economic Wellbeing &amp;</a:t>
            </a:r>
            <a:br>
              <a:rPr kumimoji="0" lang="en-GB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</a:br>
            <a:r>
              <a:rPr kumimoji="0" lang="en-GB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Income Maximisation</a:t>
            </a:r>
            <a:endParaRPr kumimoji="0" lang="en-GB" sz="36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E467F9-365F-1FDE-FB44-50B19100B181}"/>
              </a:ext>
            </a:extLst>
          </p:cNvPr>
          <p:cNvSpPr txBox="1"/>
          <p:nvPr/>
        </p:nvSpPr>
        <p:spPr>
          <a:xfrm>
            <a:off x="7529536" y="3403790"/>
            <a:ext cx="21655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Over</a:t>
            </a:r>
            <a:endParaRPr lang="en-GB" sz="2400" b="1" dirty="0">
              <a:latin typeface="Avenir Next LT Pro" panose="020B0504020202020204" pitchFamily="34" charset="0"/>
            </a:endParaRPr>
          </a:p>
          <a:p>
            <a:pPr algn="ctr"/>
            <a:r>
              <a:rPr lang="en-GB" sz="3200" b="1" dirty="0">
                <a:latin typeface="Avenir Next LT Pro" panose="020B0504020202020204" pitchFamily="34" charset="0"/>
              </a:rPr>
              <a:t>£205,000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2E365E-FDA0-F17E-4B7A-61CC57E87818}"/>
              </a:ext>
            </a:extLst>
          </p:cNvPr>
          <p:cNvSpPr txBox="1"/>
          <p:nvPr/>
        </p:nvSpPr>
        <p:spPr>
          <a:xfrm>
            <a:off x="9029701" y="5990861"/>
            <a:ext cx="2900282" cy="646986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>
                <a:latin typeface="Avenir Next LT Pro" panose="020B0504020202020204" pitchFamily="34" charset="0"/>
              </a:rPr>
              <a:t>Data from </a:t>
            </a:r>
          </a:p>
          <a:p>
            <a:pPr algn="ctr"/>
            <a:r>
              <a:rPr lang="en-GB" sz="1600" i="1" dirty="0">
                <a:latin typeface="Avenir Next LT Pro" panose="020B0504020202020204" pitchFamily="34" charset="0"/>
              </a:rPr>
              <a:t>June 2023 – August 2024</a:t>
            </a:r>
          </a:p>
        </p:txBody>
      </p:sp>
    </p:spTree>
    <p:extLst>
      <p:ext uri="{BB962C8B-B14F-4D97-AF65-F5344CB8AC3E}">
        <p14:creationId xmlns:p14="http://schemas.microsoft.com/office/powerpoint/2010/main" val="1504888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858EE5D-BBB9-1680-C708-0B3C5EC84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60921" y="84464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3D3E792-057B-43E6-10D5-ED30ACBD25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3147942" y="84464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C45BE5-DA09-F911-28F2-D4B013BFB51E}"/>
              </a:ext>
            </a:extLst>
          </p:cNvPr>
          <p:cNvSpPr txBox="1"/>
          <p:nvPr/>
        </p:nvSpPr>
        <p:spPr>
          <a:xfrm>
            <a:off x="3401960" y="593274"/>
            <a:ext cx="538807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prstClr val="black"/>
                </a:solidFill>
                <a:latin typeface="Avenir Next LT Pro" panose="020B0504020202020204" pitchFamily="34" charset="0"/>
              </a:rPr>
              <a:t>Time and Outcomes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i="1" dirty="0">
                <a:latin typeface="Avenir Next LT Pro" panose="020B0504020202020204" pitchFamily="34" charset="0"/>
              </a:rPr>
              <a:t>Sample of 80 service users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50AAD78-3611-701D-C36D-30B7B45DE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305059"/>
              </p:ext>
            </p:extLst>
          </p:nvPr>
        </p:nvGraphicFramePr>
        <p:xfrm>
          <a:off x="585024" y="2293465"/>
          <a:ext cx="5112391" cy="329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2AB6845-ED23-1998-B005-981615C4CC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404994"/>
              </p:ext>
            </p:extLst>
          </p:nvPr>
        </p:nvGraphicFramePr>
        <p:xfrm>
          <a:off x="6119447" y="2295747"/>
          <a:ext cx="5112391" cy="3290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A3F2C65-7A5E-2303-DA19-4B097143F474}"/>
              </a:ext>
            </a:extLst>
          </p:cNvPr>
          <p:cNvSpPr/>
          <p:nvPr/>
        </p:nvSpPr>
        <p:spPr>
          <a:xfrm>
            <a:off x="6095999" y="5814131"/>
            <a:ext cx="5112392" cy="7728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Analysis of distance travelled in outcomes scores, broken down by Level of Need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74E8D26-CAE8-EA42-A96E-9BF8FB652588}"/>
              </a:ext>
            </a:extLst>
          </p:cNvPr>
          <p:cNvSpPr/>
          <p:nvPr/>
        </p:nvSpPr>
        <p:spPr>
          <a:xfrm>
            <a:off x="737424" y="5832224"/>
            <a:ext cx="5112392" cy="7728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Analysis of time taken in hours per person supported, broken down by Level of Need</a:t>
            </a:r>
          </a:p>
        </p:txBody>
      </p:sp>
    </p:spTree>
    <p:extLst>
      <p:ext uri="{BB962C8B-B14F-4D97-AF65-F5344CB8AC3E}">
        <p14:creationId xmlns:p14="http://schemas.microsoft.com/office/powerpoint/2010/main" val="2653005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3A7B298-15DB-0952-00AB-F364676E6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83266" y="1889558"/>
            <a:ext cx="2465967" cy="22970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9486926-092D-EF37-F60C-7F2327512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2660729" y="1719426"/>
            <a:ext cx="1151206" cy="341914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6AF874-D58A-D4D6-54D9-A8CA5EC5AABD}"/>
              </a:ext>
            </a:extLst>
          </p:cNvPr>
          <p:cNvSpPr txBox="1"/>
          <p:nvPr/>
        </p:nvSpPr>
        <p:spPr>
          <a:xfrm>
            <a:off x="3383574" y="2875002"/>
            <a:ext cx="54248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latin typeface="Avenir Next LT Pro" panose="020B0504020202020204" pitchFamily="34" charset="0"/>
              </a:rPr>
              <a:t>Case Studies</a:t>
            </a:r>
          </a:p>
        </p:txBody>
      </p:sp>
    </p:spTree>
    <p:extLst>
      <p:ext uri="{BB962C8B-B14F-4D97-AF65-F5344CB8AC3E}">
        <p14:creationId xmlns:p14="http://schemas.microsoft.com/office/powerpoint/2010/main" val="4039672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858EE5D-BBB9-1680-C708-0B3C5EC84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55315" y="84464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3D3E792-057B-43E6-10D5-ED30ACBD25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4009582" y="84464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C45BE5-DA09-F911-28F2-D4B013BFB51E}"/>
              </a:ext>
            </a:extLst>
          </p:cNvPr>
          <p:cNvSpPr txBox="1"/>
          <p:nvPr/>
        </p:nvSpPr>
        <p:spPr>
          <a:xfrm>
            <a:off x="4268004" y="658250"/>
            <a:ext cx="3655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prstClr val="black"/>
                </a:solidFill>
                <a:latin typeface="Avenir Next LT Pro" panose="020B0504020202020204" pitchFamily="34" charset="0"/>
              </a:rPr>
              <a:t>Case Study 1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2F8DC5F-BD67-61EC-536B-5B26BC8A3522}"/>
              </a:ext>
            </a:extLst>
          </p:cNvPr>
          <p:cNvSpPr/>
          <p:nvPr/>
        </p:nvSpPr>
        <p:spPr>
          <a:xfrm>
            <a:off x="160079" y="1855179"/>
            <a:ext cx="4107925" cy="4918357"/>
          </a:xfrm>
          <a:prstGeom prst="roundRect">
            <a:avLst>
              <a:gd name="adj" fmla="val 1623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300" u="sng" dirty="0">
                <a:solidFill>
                  <a:schemeClr val="tx1"/>
                </a:solidFill>
                <a:latin typeface="Avenir Next LT Pro" panose="020B0504020202020204" pitchFamily="34" charset="0"/>
              </a:rPr>
              <a:t>Background</a:t>
            </a: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49-year-old woman with cancer, living with her husband who has dementia.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Applied for PIP twice but rejected both times.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Only have each other for support.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Level of Need: Level 3.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B4E38E5-D50B-ACD0-7D23-8202198501C0}"/>
              </a:ext>
            </a:extLst>
          </p:cNvPr>
          <p:cNvSpPr/>
          <p:nvPr/>
        </p:nvSpPr>
        <p:spPr>
          <a:xfrm>
            <a:off x="4396154" y="1855178"/>
            <a:ext cx="7635769" cy="4918358"/>
          </a:xfrm>
          <a:prstGeom prst="roundRect">
            <a:avLst>
              <a:gd name="adj" fmla="val 1623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300" u="sng" dirty="0">
                <a:solidFill>
                  <a:schemeClr val="tx1"/>
                </a:solidFill>
                <a:latin typeface="Avenir Next LT Pro" panose="020B0504020202020204" pitchFamily="34" charset="0"/>
              </a:rPr>
              <a:t>Outcomes</a:t>
            </a: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6 organisations involved in support.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Respite care arranged.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Medication delivered to stop them occasionally going without.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Bus passes for easier, cheaper transportation.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PIP awarded (over £</a:t>
            </a:r>
            <a:r>
              <a:rPr lang="en-GB" sz="2300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9.5k</a:t>
            </a: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/year, plus £</a:t>
            </a:r>
            <a:r>
              <a:rPr lang="en-GB" sz="2300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2k</a:t>
            </a: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 backpay).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Significant improvement in outcome scores for Support Network, Good Wellbeing, Strong Purpose, Accessing Info/Advice, and Resilience.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Improvement in SWEMWBS (mental health tool.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“Without this help I was close to suicide.”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3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0ADB6E-7B36-66C6-C215-4F97BFE6FC00}"/>
              </a:ext>
            </a:extLst>
          </p:cNvPr>
          <p:cNvSpPr txBox="1"/>
          <p:nvPr/>
        </p:nvSpPr>
        <p:spPr>
          <a:xfrm>
            <a:off x="5092846" y="1283696"/>
            <a:ext cx="2006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venir Next LT Pro" panose="020B0504020202020204" pitchFamily="34" charset="0"/>
              </a:rPr>
              <a:t>(brief summary)</a:t>
            </a:r>
          </a:p>
        </p:txBody>
      </p:sp>
    </p:spTree>
    <p:extLst>
      <p:ext uri="{BB962C8B-B14F-4D97-AF65-F5344CB8AC3E}">
        <p14:creationId xmlns:p14="http://schemas.microsoft.com/office/powerpoint/2010/main" val="2798719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858EE5D-BBB9-1680-C708-0B3C5EC84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55315" y="84464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3D3E792-057B-43E6-10D5-ED30ACBD25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4009582" y="84464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C45BE5-DA09-F911-28F2-D4B013BFB51E}"/>
              </a:ext>
            </a:extLst>
          </p:cNvPr>
          <p:cNvSpPr txBox="1"/>
          <p:nvPr/>
        </p:nvSpPr>
        <p:spPr>
          <a:xfrm>
            <a:off x="4268004" y="658250"/>
            <a:ext cx="3655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prstClr val="black"/>
                </a:solidFill>
                <a:latin typeface="Avenir Next LT Pro" panose="020B0504020202020204" pitchFamily="34" charset="0"/>
              </a:rPr>
              <a:t>Case Study 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2F8DC5F-BD67-61EC-536B-5B26BC8A3522}"/>
              </a:ext>
            </a:extLst>
          </p:cNvPr>
          <p:cNvSpPr/>
          <p:nvPr/>
        </p:nvSpPr>
        <p:spPr>
          <a:xfrm>
            <a:off x="160079" y="1863969"/>
            <a:ext cx="4107925" cy="4909567"/>
          </a:xfrm>
          <a:prstGeom prst="roundRect">
            <a:avLst>
              <a:gd name="adj" fmla="val 1623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300" u="sng" dirty="0">
                <a:solidFill>
                  <a:schemeClr val="tx1"/>
                </a:solidFill>
                <a:latin typeface="Avenir Next LT Pro" panose="020B0504020202020204" pitchFamily="34" charset="0"/>
              </a:rPr>
              <a:t>Background</a:t>
            </a: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76-year-old male with pulmonary embolism and Fournier’s gangrene.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Ivy growing through multiple windows and walls, no heating, wild rodents, no water, and drain issues.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Level of Need: Level 5.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B4E38E5-D50B-ACD0-7D23-8202198501C0}"/>
              </a:ext>
            </a:extLst>
          </p:cNvPr>
          <p:cNvSpPr/>
          <p:nvPr/>
        </p:nvSpPr>
        <p:spPr>
          <a:xfrm>
            <a:off x="4396154" y="1863969"/>
            <a:ext cx="7719646" cy="4909567"/>
          </a:xfrm>
          <a:prstGeom prst="roundRect">
            <a:avLst>
              <a:gd name="adj" fmla="val 1623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73050" indent="-273050"/>
            <a:r>
              <a:rPr lang="en-GB" sz="2300" u="sng" dirty="0">
                <a:solidFill>
                  <a:schemeClr val="tx1"/>
                </a:solidFill>
                <a:latin typeface="Avenir Next LT Pro" panose="020B0504020202020204" pitchFamily="34" charset="0"/>
              </a:rPr>
              <a:t>Outcomes</a:t>
            </a: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: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8 organisations involved in support.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Ivy removed, rodents removed, deep clean, and full garden clearance.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Stoma and catheter care.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Coordinated electrical, plumbing, and drainage repairs through Care &amp; Repair and Enviro Health.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Assisted with essentials shopping, bill payments, and coordinated with health agencies.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Attendance Allowance awarded (over £</a:t>
            </a:r>
            <a:r>
              <a:rPr lang="en-GB" sz="2300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5.6k</a:t>
            </a: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/year).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  <a:latin typeface="Avenir Next LT Pro" panose="020B0504020202020204" pitchFamily="34" charset="0"/>
              </a:rPr>
              <a:t>Significant improvement in outcome scores for Good Place to Live, Support Network, and Resilience.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endParaRPr lang="en-GB" sz="23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73050" indent="-273050">
              <a:buFont typeface="Arial" panose="020B0604020202020204" pitchFamily="34" charset="0"/>
              <a:buChar char="•"/>
            </a:pPr>
            <a:endParaRPr lang="en-GB" sz="23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0ADB6E-7B36-66C6-C215-4F97BFE6FC00}"/>
              </a:ext>
            </a:extLst>
          </p:cNvPr>
          <p:cNvSpPr txBox="1"/>
          <p:nvPr/>
        </p:nvSpPr>
        <p:spPr>
          <a:xfrm>
            <a:off x="5092846" y="1283696"/>
            <a:ext cx="2006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venir Next LT Pro" panose="020B0504020202020204" pitchFamily="34" charset="0"/>
              </a:rPr>
              <a:t>(brief summary)</a:t>
            </a:r>
          </a:p>
        </p:txBody>
      </p:sp>
    </p:spTree>
    <p:extLst>
      <p:ext uri="{BB962C8B-B14F-4D97-AF65-F5344CB8AC3E}">
        <p14:creationId xmlns:p14="http://schemas.microsoft.com/office/powerpoint/2010/main" val="288458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3A7B298-15DB-0952-00AB-F364676E6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05492" y="1785084"/>
            <a:ext cx="2465967" cy="22970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9486926-092D-EF37-F60C-7F2327512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3055308" y="1639890"/>
            <a:ext cx="1151206" cy="341914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6AF874-D58A-D4D6-54D9-A8CA5EC5AABD}"/>
              </a:ext>
            </a:extLst>
          </p:cNvPr>
          <p:cNvSpPr txBox="1"/>
          <p:nvPr/>
        </p:nvSpPr>
        <p:spPr>
          <a:xfrm>
            <a:off x="3765881" y="2974138"/>
            <a:ext cx="46602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latin typeface="Avenir Next LT Pro" panose="020B0504020202020204" pitchFamily="34" charset="0"/>
              </a:rPr>
              <a:t>Why SNN?</a:t>
            </a:r>
          </a:p>
        </p:txBody>
      </p:sp>
    </p:spTree>
    <p:extLst>
      <p:ext uri="{BB962C8B-B14F-4D97-AF65-F5344CB8AC3E}">
        <p14:creationId xmlns:p14="http://schemas.microsoft.com/office/powerpoint/2010/main" val="3310140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3A7B298-15DB-0952-00AB-F364676E6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5581" y="1889558"/>
            <a:ext cx="2465967" cy="22970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9486926-092D-EF37-F60C-7F2327512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2983851" y="1719426"/>
            <a:ext cx="1151206" cy="341914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6AF874-D58A-D4D6-54D9-A8CA5EC5AABD}"/>
              </a:ext>
            </a:extLst>
          </p:cNvPr>
          <p:cNvSpPr txBox="1"/>
          <p:nvPr/>
        </p:nvSpPr>
        <p:spPr>
          <a:xfrm>
            <a:off x="3706697" y="2875002"/>
            <a:ext cx="47786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latin typeface="Avenir Next LT Pro" panose="020B0504020202020204" pitchFamily="34" charset="0"/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2910482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A8F2AE6-0E5D-4C84-3A45-9F923FDEF7F9}"/>
              </a:ext>
            </a:extLst>
          </p:cNvPr>
          <p:cNvSpPr/>
          <p:nvPr/>
        </p:nvSpPr>
        <p:spPr>
          <a:xfrm>
            <a:off x="544208" y="1652947"/>
            <a:ext cx="2727134" cy="772894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Specialist Support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36B8DE7-50AA-0AB2-1AE1-D12E8FC6FE57}"/>
              </a:ext>
            </a:extLst>
          </p:cNvPr>
          <p:cNvSpPr/>
          <p:nvPr/>
        </p:nvSpPr>
        <p:spPr>
          <a:xfrm>
            <a:off x="542686" y="2525311"/>
            <a:ext cx="2727134" cy="77289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Inspiring Hope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274C27A-2298-B0E9-E8F5-E3905F5C7240}"/>
              </a:ext>
            </a:extLst>
          </p:cNvPr>
          <p:cNvSpPr/>
          <p:nvPr/>
        </p:nvSpPr>
        <p:spPr>
          <a:xfrm>
            <a:off x="542687" y="3397675"/>
            <a:ext cx="2727134" cy="772894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Building Trust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EB76111-DC37-CBFD-973A-786CE5628F57}"/>
              </a:ext>
            </a:extLst>
          </p:cNvPr>
          <p:cNvSpPr/>
          <p:nvPr/>
        </p:nvSpPr>
        <p:spPr>
          <a:xfrm>
            <a:off x="3339857" y="2525311"/>
            <a:ext cx="8370277" cy="7728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“I can actually see light at the end of the tunnel!”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4FED98F-CC83-8D74-E17B-505D3E5B25AC}"/>
              </a:ext>
            </a:extLst>
          </p:cNvPr>
          <p:cNvSpPr/>
          <p:nvPr/>
        </p:nvSpPr>
        <p:spPr>
          <a:xfrm>
            <a:off x="3339858" y="3397675"/>
            <a:ext cx="8370277" cy="7728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“Why are you the last call when you should be the first? I was in too much pain and fed up with being ignored.”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C06ECDB-DAAC-E67B-5A34-A0FC5AD90E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04033" y="8792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2" name="Picture 1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6873FEB-046F-9A81-6156-4725CA00DB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13" b="87149" l="937" r="8557">
                        <a14:foregroundMark x1="2203" y1="43936" x2="2203" y2="43936"/>
                        <a14:foregroundMark x1="3949" y1="21767" x2="3949" y2="21767"/>
                        <a14:foregroundMark x1="8329" y1="3213" x2="8329" y2="3213"/>
                        <a14:foregroundMark x1="2608" y1="65462" x2="2608" y2="65462"/>
                        <a14:foregroundMark x1="3797" y1="82731" x2="3797" y2="82731"/>
                        <a14:foregroundMark x1="3949" y1="87149" x2="3949" y2="87149"/>
                        <a14:backgroundMark x1="6405" y1="57992" x2="6405" y2="57992"/>
                        <a14:backgroundMark x1="5544" y1="54056" x2="9646" y2="71165"/>
                        <a14:backgroundMark x1="5924" y1="56627" x2="6076" y2="57028"/>
                        <a14:backgroundMark x1="8861" y1="28755" x2="7873" y2="44980"/>
                        <a14:backgroundMark x1="5392" y1="26426" x2="9570" y2="49317"/>
                        <a14:backgroundMark x1="9570" y1="49317" x2="6481" y2="74137"/>
                        <a14:backgroundMark x1="6481" y1="74137" x2="6456" y2="47550"/>
                        <a14:backgroundMark x1="6456" y1="47550" x2="6987" y2="47309"/>
                        <a14:backgroundMark x1="8987" y1="24498" x2="4127" y2="50522"/>
                        <a14:backgroundMark x1="4127" y1="50522" x2="7899" y2="75663"/>
                        <a14:backgroundMark x1="7899" y1="75663" x2="14684" y2="57108"/>
                        <a14:backgroundMark x1="14684" y1="57108" x2="10051" y2="26104"/>
                        <a14:backgroundMark x1="10051" y1="26104" x2="9392" y2="249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4117730" y="26086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EF03794-77CE-3E6D-AEDC-BF2D18522B5A}"/>
              </a:ext>
            </a:extLst>
          </p:cNvPr>
          <p:cNvSpPr txBox="1"/>
          <p:nvPr/>
        </p:nvSpPr>
        <p:spPr>
          <a:xfrm>
            <a:off x="4391607" y="360816"/>
            <a:ext cx="35465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prstClr val="black"/>
                </a:solidFill>
                <a:latin typeface="Avenir Next LT Pro" panose="020B0504020202020204" pitchFamily="34" charset="0"/>
              </a:rPr>
              <a:t>Feedback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i="1" dirty="0">
                <a:solidFill>
                  <a:prstClr val="black"/>
                </a:solidFill>
                <a:latin typeface="Avenir Next LT Pro" panose="020B0504020202020204" pitchFamily="34" charset="0"/>
              </a:rPr>
              <a:t>From Service Users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053900F-3854-DB65-6027-D18A8743E4ED}"/>
              </a:ext>
            </a:extLst>
          </p:cNvPr>
          <p:cNvSpPr/>
          <p:nvPr/>
        </p:nvSpPr>
        <p:spPr>
          <a:xfrm>
            <a:off x="542687" y="4270039"/>
            <a:ext cx="2727134" cy="772894"/>
          </a:xfrm>
          <a:prstGeom prst="roundRect">
            <a:avLst>
              <a:gd name="adj" fmla="val 50000"/>
            </a:avLst>
          </a:prstGeom>
          <a:solidFill>
            <a:srgbClr val="F9FDC5"/>
          </a:solidFill>
          <a:ln>
            <a:solidFill>
              <a:srgbClr val="F6E00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Holistic Support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F4A1D61-7DC9-A946-0A34-1BE4CE3900CB}"/>
              </a:ext>
            </a:extLst>
          </p:cNvPr>
          <p:cNvSpPr/>
          <p:nvPr/>
        </p:nvSpPr>
        <p:spPr>
          <a:xfrm>
            <a:off x="542685" y="5142403"/>
            <a:ext cx="2727134" cy="772894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B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Quick, Sustainable Outcomes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27233FB-943F-D630-E535-4F5C10BD6580}"/>
              </a:ext>
            </a:extLst>
          </p:cNvPr>
          <p:cNvSpPr/>
          <p:nvPr/>
        </p:nvSpPr>
        <p:spPr>
          <a:xfrm>
            <a:off x="3339858" y="4270039"/>
            <a:ext cx="8370277" cy="772894"/>
          </a:xfrm>
          <a:prstGeom prst="roundRect">
            <a:avLst>
              <a:gd name="adj" fmla="val 50000"/>
            </a:avLst>
          </a:prstGeom>
          <a:noFill/>
          <a:ln>
            <a:solidFill>
              <a:srgbClr val="F6E00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 “You’ve helped me out with so many problems and issues. I can’t think of anything bad to say about you!”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67EE67D-EED7-6A05-A340-896B6CE72790}"/>
              </a:ext>
            </a:extLst>
          </p:cNvPr>
          <p:cNvSpPr/>
          <p:nvPr/>
        </p:nvSpPr>
        <p:spPr>
          <a:xfrm>
            <a:off x="3339857" y="5142403"/>
            <a:ext cx="8370277" cy="772894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B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“I've been able to use PIP payments to resume things such as physio and chiropractic treatment that help me to stay on top of my chronic illness and disabilities”</a:t>
            </a:r>
            <a:endParaRPr lang="en-GB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E162E4B-3148-0F6E-348A-DD1212B2D15C}"/>
              </a:ext>
            </a:extLst>
          </p:cNvPr>
          <p:cNvSpPr/>
          <p:nvPr/>
        </p:nvSpPr>
        <p:spPr>
          <a:xfrm>
            <a:off x="3341379" y="1652947"/>
            <a:ext cx="8370277" cy="7728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“I had been trying for 9 years without success for PIP. None of this would have been possible without your support.”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65D5190-136C-4B7E-3891-F0FBD64DB0B0}"/>
              </a:ext>
            </a:extLst>
          </p:cNvPr>
          <p:cNvSpPr/>
          <p:nvPr/>
        </p:nvSpPr>
        <p:spPr>
          <a:xfrm>
            <a:off x="542685" y="6014767"/>
            <a:ext cx="2727134" cy="772894"/>
          </a:xfrm>
          <a:prstGeom prst="roundRect">
            <a:avLst>
              <a:gd name="adj" fmla="val 50000"/>
            </a:avLst>
          </a:prstGeom>
          <a:solidFill>
            <a:srgbClr val="FFD3D3"/>
          </a:solidFill>
          <a:ln>
            <a:solidFill>
              <a:srgbClr val="FF5D5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Person-Centred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985771A-D8FF-5E88-E2F5-72D65C904DB1}"/>
              </a:ext>
            </a:extLst>
          </p:cNvPr>
          <p:cNvSpPr/>
          <p:nvPr/>
        </p:nvSpPr>
        <p:spPr>
          <a:xfrm>
            <a:off x="3339856" y="6014767"/>
            <a:ext cx="8370277" cy="772894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5D5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</a:rPr>
              <a:t>“It was so overwhelming and daunting, especially as I’m neurodivergent (ADHD and Autistic). </a:t>
            </a:r>
            <a:r>
              <a:rPr lang="en-GB" sz="1600" dirty="0">
                <a:solidFill>
                  <a:srgbClr val="000000"/>
                </a:solidFill>
                <a:latin typeface="Avenir Next LT Pro" panose="020B0504020202020204" pitchFamily="34" charset="0"/>
                <a:ea typeface="Calibri" panose="020F0502020204030204" pitchFamily="34" charset="0"/>
              </a:rPr>
              <a:t>T</a:t>
            </a:r>
            <a:r>
              <a:rPr lang="en-GB" sz="160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</a:rPr>
              <a:t>here is no way I would have been able to do it without their support.”</a:t>
            </a:r>
            <a:endParaRPr lang="en-GB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098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A8F2AE6-0E5D-4C84-3A45-9F923FDEF7F9}"/>
              </a:ext>
            </a:extLst>
          </p:cNvPr>
          <p:cNvSpPr/>
          <p:nvPr/>
        </p:nvSpPr>
        <p:spPr>
          <a:xfrm>
            <a:off x="544208" y="1652947"/>
            <a:ext cx="2727134" cy="772894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Director of NNC Public Health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36B8DE7-50AA-0AB2-1AE1-D12E8FC6FE57}"/>
              </a:ext>
            </a:extLst>
          </p:cNvPr>
          <p:cNvSpPr/>
          <p:nvPr/>
        </p:nvSpPr>
        <p:spPr>
          <a:xfrm>
            <a:off x="542686" y="2525311"/>
            <a:ext cx="2727134" cy="77289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Adult Social Care (Hospital Team)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274C27A-2298-B0E9-E8F5-E3905F5C7240}"/>
              </a:ext>
            </a:extLst>
          </p:cNvPr>
          <p:cNvSpPr/>
          <p:nvPr/>
        </p:nvSpPr>
        <p:spPr>
          <a:xfrm>
            <a:off x="542687" y="3397675"/>
            <a:ext cx="2727134" cy="772894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Adult Social Care (Community Team)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EB76111-DC37-CBFD-973A-786CE5628F57}"/>
              </a:ext>
            </a:extLst>
          </p:cNvPr>
          <p:cNvSpPr/>
          <p:nvPr/>
        </p:nvSpPr>
        <p:spPr>
          <a:xfrm>
            <a:off x="3339857" y="2525311"/>
            <a:ext cx="8370277" cy="7728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“Thank you so much for arranging all of this so promptly. I really do appreciate all your help.”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4FED98F-CC83-8D74-E17B-505D3E5B25AC}"/>
              </a:ext>
            </a:extLst>
          </p:cNvPr>
          <p:cNvSpPr/>
          <p:nvPr/>
        </p:nvSpPr>
        <p:spPr>
          <a:xfrm>
            <a:off x="3339858" y="3397675"/>
            <a:ext cx="8370277" cy="7728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“SNN’s input will continue to be very valuable in order for Adult Social Care to achieve the right level of support”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C06ECDB-DAAC-E67B-5A34-A0FC5AD90E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04033" y="8792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2" name="Picture 1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6873FEB-046F-9A81-6156-4725CA00DB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13" b="87149" l="937" r="8557">
                        <a14:foregroundMark x1="2203" y1="43936" x2="2203" y2="43936"/>
                        <a14:foregroundMark x1="3949" y1="21767" x2="3949" y2="21767"/>
                        <a14:foregroundMark x1="8329" y1="3213" x2="8329" y2="3213"/>
                        <a14:foregroundMark x1="2608" y1="65462" x2="2608" y2="65462"/>
                        <a14:foregroundMark x1="3797" y1="82731" x2="3797" y2="82731"/>
                        <a14:foregroundMark x1="3949" y1="87149" x2="3949" y2="87149"/>
                        <a14:backgroundMark x1="6405" y1="57992" x2="6405" y2="57992"/>
                        <a14:backgroundMark x1="5544" y1="54056" x2="9646" y2="71165"/>
                        <a14:backgroundMark x1="5924" y1="56627" x2="6076" y2="57028"/>
                        <a14:backgroundMark x1="8861" y1="28755" x2="7873" y2="44980"/>
                        <a14:backgroundMark x1="5392" y1="26426" x2="9570" y2="49317"/>
                        <a14:backgroundMark x1="9570" y1="49317" x2="6481" y2="74137"/>
                        <a14:backgroundMark x1="6481" y1="74137" x2="6456" y2="47550"/>
                        <a14:backgroundMark x1="6456" y1="47550" x2="6987" y2="47309"/>
                        <a14:backgroundMark x1="8987" y1="24498" x2="4127" y2="50522"/>
                        <a14:backgroundMark x1="4127" y1="50522" x2="7899" y2="75663"/>
                        <a14:backgroundMark x1="7899" y1="75663" x2="14684" y2="57108"/>
                        <a14:backgroundMark x1="14684" y1="57108" x2="10051" y2="26104"/>
                        <a14:backgroundMark x1="10051" y1="26104" x2="9392" y2="249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4117730" y="26086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EF03794-77CE-3E6D-AEDC-BF2D18522B5A}"/>
              </a:ext>
            </a:extLst>
          </p:cNvPr>
          <p:cNvSpPr txBox="1"/>
          <p:nvPr/>
        </p:nvSpPr>
        <p:spPr>
          <a:xfrm>
            <a:off x="4391607" y="360816"/>
            <a:ext cx="35465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prstClr val="black"/>
                </a:solidFill>
                <a:latin typeface="Avenir Next LT Pro" panose="020B0504020202020204" pitchFamily="34" charset="0"/>
              </a:rPr>
              <a:t>Feedback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i="1" dirty="0">
                <a:solidFill>
                  <a:prstClr val="black"/>
                </a:solidFill>
                <a:latin typeface="Avenir Next LT Pro" panose="020B0504020202020204" pitchFamily="34" charset="0"/>
              </a:rPr>
              <a:t>From Partners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053900F-3854-DB65-6027-D18A8743E4ED}"/>
              </a:ext>
            </a:extLst>
          </p:cNvPr>
          <p:cNvSpPr/>
          <p:nvPr/>
        </p:nvSpPr>
        <p:spPr>
          <a:xfrm>
            <a:off x="542687" y="4270039"/>
            <a:ext cx="2727134" cy="772894"/>
          </a:xfrm>
          <a:prstGeom prst="roundRect">
            <a:avLst>
              <a:gd name="adj" fmla="val 50000"/>
            </a:avLst>
          </a:prstGeom>
          <a:solidFill>
            <a:srgbClr val="F9FDC5"/>
          </a:solidFill>
          <a:ln>
            <a:solidFill>
              <a:srgbClr val="F6E00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Environmental Health (NNC)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F4A1D61-7DC9-A946-0A34-1BE4CE3900CB}"/>
              </a:ext>
            </a:extLst>
          </p:cNvPr>
          <p:cNvSpPr/>
          <p:nvPr/>
        </p:nvSpPr>
        <p:spPr>
          <a:xfrm>
            <a:off x="542685" y="5142403"/>
            <a:ext cx="2727134" cy="772894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B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Places for People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27233FB-943F-D630-E535-4F5C10BD6580}"/>
              </a:ext>
            </a:extLst>
          </p:cNvPr>
          <p:cNvSpPr/>
          <p:nvPr/>
        </p:nvSpPr>
        <p:spPr>
          <a:xfrm>
            <a:off x="3339858" y="4270039"/>
            <a:ext cx="8370277" cy="772894"/>
          </a:xfrm>
          <a:prstGeom prst="roundRect">
            <a:avLst>
              <a:gd name="adj" fmla="val 50000"/>
            </a:avLst>
          </a:prstGeom>
          <a:noFill/>
          <a:ln>
            <a:solidFill>
              <a:srgbClr val="F6E00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“Without SNN’s assistance in tackling the underlying issues which led to his decline I suspect he may have ended up back where he started.”</a:t>
            </a:r>
            <a:endParaRPr lang="en-GB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67EE67D-EED7-6A05-A340-896B6CE72790}"/>
              </a:ext>
            </a:extLst>
          </p:cNvPr>
          <p:cNvSpPr/>
          <p:nvPr/>
        </p:nvSpPr>
        <p:spPr>
          <a:xfrm>
            <a:off x="3339857" y="5142403"/>
            <a:ext cx="8370277" cy="772894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B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“SNN provide great service to help sustain tenancies for our customers.”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E162E4B-3148-0F6E-348A-DD1212B2D15C}"/>
              </a:ext>
            </a:extLst>
          </p:cNvPr>
          <p:cNvSpPr/>
          <p:nvPr/>
        </p:nvSpPr>
        <p:spPr>
          <a:xfrm>
            <a:off x="3341379" y="1652947"/>
            <a:ext cx="8370277" cy="7728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Avenir Next LT Pro" panose="020B0504020202020204" pitchFamily="34" charset="0"/>
              </a:rPr>
              <a:t>“I have had feedback from a clinical team at NHFT.  They have been supporting a very vulnerable person with complex health needs, and said that SNN had been fantastic in providing support and advice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65D5190-136C-4B7E-3891-F0FBD64DB0B0}"/>
              </a:ext>
            </a:extLst>
          </p:cNvPr>
          <p:cNvSpPr/>
          <p:nvPr/>
        </p:nvSpPr>
        <p:spPr>
          <a:xfrm>
            <a:off x="542685" y="6014767"/>
            <a:ext cx="2727134" cy="772894"/>
          </a:xfrm>
          <a:prstGeom prst="roundRect">
            <a:avLst>
              <a:gd name="adj" fmla="val 50000"/>
            </a:avLst>
          </a:prstGeom>
          <a:solidFill>
            <a:srgbClr val="FFD3D3"/>
          </a:solidFill>
          <a:ln>
            <a:solidFill>
              <a:srgbClr val="FF5D5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Bubble Fresh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985771A-D8FF-5E88-E2F5-72D65C904DB1}"/>
              </a:ext>
            </a:extLst>
          </p:cNvPr>
          <p:cNvSpPr/>
          <p:nvPr/>
        </p:nvSpPr>
        <p:spPr>
          <a:xfrm>
            <a:off x="3339856" y="6014767"/>
            <a:ext cx="8370277" cy="772894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5D5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</a:rPr>
              <a:t>“Due to your successful support, she is now willing to engage with the rest of the service more than before due to her severe anxiety.”</a:t>
            </a:r>
            <a:endParaRPr lang="en-GB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937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3A7B298-15DB-0952-00AB-F364676E6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62390" y="1642844"/>
            <a:ext cx="2465967" cy="22970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9486926-092D-EF37-F60C-7F2327512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1836204" y="1528130"/>
            <a:ext cx="1151206" cy="341914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6AF874-D58A-D4D6-54D9-A8CA5EC5AABD}"/>
              </a:ext>
            </a:extLst>
          </p:cNvPr>
          <p:cNvSpPr txBox="1"/>
          <p:nvPr/>
        </p:nvSpPr>
        <p:spPr>
          <a:xfrm>
            <a:off x="2527910" y="2683706"/>
            <a:ext cx="71361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latin typeface="Avenir Next LT Pro" panose="020B0504020202020204" pitchFamily="34" charset="0"/>
              </a:rPr>
              <a:t>Referring to SNN</a:t>
            </a:r>
          </a:p>
        </p:txBody>
      </p:sp>
    </p:spTree>
    <p:extLst>
      <p:ext uri="{BB962C8B-B14F-4D97-AF65-F5344CB8AC3E}">
        <p14:creationId xmlns:p14="http://schemas.microsoft.com/office/powerpoint/2010/main" val="217901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7FAFDE-1EEF-D3CB-7F63-DA67A46F5D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047"/>
          <a:stretch/>
        </p:blipFill>
        <p:spPr>
          <a:xfrm>
            <a:off x="132874" y="1508530"/>
            <a:ext cx="6109664" cy="526500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858EE5D-BBB9-1680-C708-0B3C5EC84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55315" y="84464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3D3E792-057B-43E6-10D5-ED30ACBD25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4009582" y="84464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C45BE5-DA09-F911-28F2-D4B013BFB51E}"/>
              </a:ext>
            </a:extLst>
          </p:cNvPr>
          <p:cNvSpPr txBox="1"/>
          <p:nvPr/>
        </p:nvSpPr>
        <p:spPr>
          <a:xfrm>
            <a:off x="4268004" y="658250"/>
            <a:ext cx="3655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prstClr val="black"/>
                </a:solidFill>
                <a:latin typeface="Avenir Next LT Pro" panose="020B0504020202020204" pitchFamily="34" charset="0"/>
              </a:rPr>
              <a:t>How to Refer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2F8DC5F-BD67-61EC-536B-5B26BC8A3522}"/>
              </a:ext>
            </a:extLst>
          </p:cNvPr>
          <p:cNvSpPr/>
          <p:nvPr/>
        </p:nvSpPr>
        <p:spPr>
          <a:xfrm>
            <a:off x="5758959" y="2250242"/>
            <a:ext cx="5205048" cy="3526304"/>
          </a:xfrm>
          <a:prstGeom prst="roundRect">
            <a:avLst>
              <a:gd name="adj" fmla="val 1623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Discuss</a:t>
            </a: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 – if unsure, contact us to discuss the referral (at an SPT meeting, by email, or by phone).</a:t>
            </a:r>
          </a:p>
          <a:p>
            <a:pPr marL="457200" indent="-457200">
              <a:buAutoNum type="arabicPeriod"/>
            </a:pPr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Consent</a:t>
            </a: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 – gain person’s consent to being referred to SNN.</a:t>
            </a:r>
          </a:p>
          <a:p>
            <a:pPr marL="457200" indent="-457200">
              <a:buAutoNum type="arabicPeriod"/>
            </a:pPr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Form</a:t>
            </a: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 – Fully complete referral form.</a:t>
            </a:r>
          </a:p>
          <a:p>
            <a:pPr marL="457200" indent="-457200">
              <a:buAutoNum type="arabicPeriod"/>
            </a:pPr>
            <a:r>
              <a:rPr lang="en-GB" sz="2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Email</a:t>
            </a: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 – Send referral form to </a:t>
            </a: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  <a:hlinkClick r:id="rId5"/>
              </a:rPr>
              <a:t>hello@snn.org.uk</a:t>
            </a:r>
            <a:r>
              <a:rPr lang="en-GB" sz="2000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225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4922713-034A-38A5-3432-3E8A991B9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46510" y="52809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B794354-58F0-E36B-791F-4ABE96E605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2973611" y="52809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2653189-130F-71E2-A2C0-4489EEF68D6F}"/>
              </a:ext>
            </a:extLst>
          </p:cNvPr>
          <p:cNvSpPr txBox="1"/>
          <p:nvPr/>
        </p:nvSpPr>
        <p:spPr>
          <a:xfrm>
            <a:off x="3370580" y="309942"/>
            <a:ext cx="545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venir Next LT Pro" panose="020B0504020202020204" pitchFamily="34" charset="0"/>
              </a:rPr>
              <a:t>Overcoming Barriers and Prevention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83D11F9-D2EE-02AF-C0EE-269B2BE1556D}"/>
              </a:ext>
            </a:extLst>
          </p:cNvPr>
          <p:cNvCxnSpPr>
            <a:cxnSpLocks/>
          </p:cNvCxnSpPr>
          <p:nvPr/>
        </p:nvCxnSpPr>
        <p:spPr>
          <a:xfrm>
            <a:off x="746760" y="2373442"/>
            <a:ext cx="9728200" cy="0"/>
          </a:xfrm>
          <a:prstGeom prst="line">
            <a:avLst/>
          </a:prstGeom>
          <a:ln w="31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DC9C270-B6E0-3BA6-6391-10B4DD4EF892}"/>
              </a:ext>
            </a:extLst>
          </p:cNvPr>
          <p:cNvCxnSpPr>
            <a:cxnSpLocks/>
          </p:cNvCxnSpPr>
          <p:nvPr/>
        </p:nvCxnSpPr>
        <p:spPr>
          <a:xfrm>
            <a:off x="746760" y="3158886"/>
            <a:ext cx="9728200" cy="0"/>
          </a:xfrm>
          <a:prstGeom prst="line">
            <a:avLst/>
          </a:prstGeom>
          <a:ln w="31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66C52CF-B538-6CE0-3C5E-0E86D7BDE859}"/>
              </a:ext>
            </a:extLst>
          </p:cNvPr>
          <p:cNvCxnSpPr>
            <a:cxnSpLocks/>
          </p:cNvCxnSpPr>
          <p:nvPr/>
        </p:nvCxnSpPr>
        <p:spPr>
          <a:xfrm>
            <a:off x="746760" y="3822142"/>
            <a:ext cx="9728200" cy="0"/>
          </a:xfrm>
          <a:prstGeom prst="line">
            <a:avLst/>
          </a:prstGeom>
          <a:ln w="31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C5349A7-C4AF-2E8B-EA2A-62A85970A5BC}"/>
              </a:ext>
            </a:extLst>
          </p:cNvPr>
          <p:cNvCxnSpPr>
            <a:cxnSpLocks/>
          </p:cNvCxnSpPr>
          <p:nvPr/>
        </p:nvCxnSpPr>
        <p:spPr>
          <a:xfrm>
            <a:off x="797560" y="4555592"/>
            <a:ext cx="9677400" cy="0"/>
          </a:xfrm>
          <a:prstGeom prst="line">
            <a:avLst/>
          </a:prstGeom>
          <a:ln w="31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A53BEC8-D4E3-D619-DAEB-68A5CA8F3F12}"/>
              </a:ext>
            </a:extLst>
          </p:cNvPr>
          <p:cNvCxnSpPr>
            <a:cxnSpLocks/>
          </p:cNvCxnSpPr>
          <p:nvPr/>
        </p:nvCxnSpPr>
        <p:spPr>
          <a:xfrm flipV="1">
            <a:off x="746760" y="1733005"/>
            <a:ext cx="9728200" cy="44852"/>
          </a:xfrm>
          <a:prstGeom prst="line">
            <a:avLst/>
          </a:prstGeom>
          <a:ln w="31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B073655-09BB-728E-040E-2604FF388561}"/>
              </a:ext>
            </a:extLst>
          </p:cNvPr>
          <p:cNvCxnSpPr>
            <a:cxnSpLocks/>
          </p:cNvCxnSpPr>
          <p:nvPr/>
        </p:nvCxnSpPr>
        <p:spPr>
          <a:xfrm flipV="1">
            <a:off x="694592" y="5233578"/>
            <a:ext cx="9780368" cy="45720"/>
          </a:xfrm>
          <a:prstGeom prst="line">
            <a:avLst/>
          </a:prstGeom>
          <a:ln w="31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A2C41AE-1AEB-DDBC-1C1F-17A9C42CCFFE}"/>
              </a:ext>
            </a:extLst>
          </p:cNvPr>
          <p:cNvSpPr/>
          <p:nvPr/>
        </p:nvSpPr>
        <p:spPr>
          <a:xfrm>
            <a:off x="341431" y="6144336"/>
            <a:ext cx="11509131" cy="65551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Prevention in Practice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BB8001-66B9-8A68-8325-CD2B73571924}"/>
              </a:ext>
            </a:extLst>
          </p:cNvPr>
          <p:cNvSpPr txBox="1"/>
          <p:nvPr/>
        </p:nvSpPr>
        <p:spPr>
          <a:xfrm>
            <a:off x="7061736" y="1872814"/>
            <a:ext cx="513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venir Next LT Pro" panose="020B0504020202020204" pitchFamily="34" charset="0"/>
              </a:rPr>
              <a:t>Tell their story once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151E2D-4258-B794-5EEC-D7FCA250C69B}"/>
              </a:ext>
            </a:extLst>
          </p:cNvPr>
          <p:cNvSpPr txBox="1"/>
          <p:nvPr/>
        </p:nvSpPr>
        <p:spPr>
          <a:xfrm>
            <a:off x="619542" y="1851812"/>
            <a:ext cx="450635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venir Next LT Pro" panose="020B0504020202020204" pitchFamily="34" charset="0"/>
              </a:rPr>
              <a:t>Emotionally drained from repeating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9C08B7-D0ED-D159-3437-E33B3EA84A32}"/>
              </a:ext>
            </a:extLst>
          </p:cNvPr>
          <p:cNvSpPr txBox="1"/>
          <p:nvPr/>
        </p:nvSpPr>
        <p:spPr>
          <a:xfrm>
            <a:off x="623915" y="2580356"/>
            <a:ext cx="450635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venir Next LT Pro" panose="020B0504020202020204" pitchFamily="34" charset="0"/>
              </a:rPr>
              <a:t>Hard to navigate services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F088EB-39C5-AFD9-2C6E-49E63A1A6A19}"/>
              </a:ext>
            </a:extLst>
          </p:cNvPr>
          <p:cNvSpPr txBox="1"/>
          <p:nvPr/>
        </p:nvSpPr>
        <p:spPr>
          <a:xfrm>
            <a:off x="619542" y="3293423"/>
            <a:ext cx="450635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venir Next LT Pro" panose="020B0504020202020204" pitchFamily="34" charset="0"/>
              </a:rPr>
              <a:t>“Signposted”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95612E-9F76-5CA9-A9F1-66EFFD530C68}"/>
              </a:ext>
            </a:extLst>
          </p:cNvPr>
          <p:cNvSpPr txBox="1"/>
          <p:nvPr/>
        </p:nvSpPr>
        <p:spPr>
          <a:xfrm>
            <a:off x="695300" y="3854805"/>
            <a:ext cx="450635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venir Next LT Pro" panose="020B0504020202020204" pitchFamily="34" charset="0"/>
              </a:rPr>
              <a:t>Too complex, yet don’t meet thresholds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3FB40B-826E-6CD7-EAA6-3980B5A98AA2}"/>
              </a:ext>
            </a:extLst>
          </p:cNvPr>
          <p:cNvSpPr txBox="1"/>
          <p:nvPr/>
        </p:nvSpPr>
        <p:spPr>
          <a:xfrm>
            <a:off x="720436" y="5262899"/>
            <a:ext cx="450635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venir Next LT Pro" panose="020B0504020202020204" pitchFamily="34" charset="0"/>
              </a:rPr>
              <a:t>Support not agile and not responsive enough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78AEC5-6B5D-B63D-2A8D-4AABDE871044}"/>
              </a:ext>
            </a:extLst>
          </p:cNvPr>
          <p:cNvSpPr txBox="1"/>
          <p:nvPr/>
        </p:nvSpPr>
        <p:spPr>
          <a:xfrm>
            <a:off x="619542" y="4562111"/>
            <a:ext cx="450635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venir Next LT Pro" panose="020B0504020202020204" pitchFamily="34" charset="0"/>
              </a:rPr>
              <a:t>Support that does not consider all of the person’s needs</a:t>
            </a:r>
            <a:endParaRPr lang="en-GB" sz="1100" dirty="0">
              <a:latin typeface="Avenir Next LT Pro" panose="020B05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CFA50E-7BDD-1C81-DF2C-00CDAB0F35C6}"/>
              </a:ext>
            </a:extLst>
          </p:cNvPr>
          <p:cNvSpPr txBox="1"/>
          <p:nvPr/>
        </p:nvSpPr>
        <p:spPr>
          <a:xfrm>
            <a:off x="7061736" y="2579718"/>
            <a:ext cx="51302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venir Next LT Pro" panose="020B0504020202020204" pitchFamily="34" charset="0"/>
              </a:rPr>
              <a:t>Right support first time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AC5D01-0A26-4A34-84FB-5EA7A8E05518}"/>
              </a:ext>
            </a:extLst>
          </p:cNvPr>
          <p:cNvSpPr txBox="1"/>
          <p:nvPr/>
        </p:nvSpPr>
        <p:spPr>
          <a:xfrm>
            <a:off x="7065508" y="3313213"/>
            <a:ext cx="51264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venir Next LT Pro" panose="020B0504020202020204" pitchFamily="34" charset="0"/>
              </a:rPr>
              <a:t>Ensure they get the support</a:t>
            </a:r>
            <a:endParaRPr lang="en-GB" sz="400" dirty="0">
              <a:latin typeface="Avenir Next LT Pro" panose="020B05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DC870D-507D-9190-956E-29E6CFEDF666}"/>
              </a:ext>
            </a:extLst>
          </p:cNvPr>
          <p:cNvSpPr txBox="1"/>
          <p:nvPr/>
        </p:nvSpPr>
        <p:spPr>
          <a:xfrm>
            <a:off x="7061736" y="3957660"/>
            <a:ext cx="51302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venir Next LT Pro" panose="020B0504020202020204" pitchFamily="34" charset="0"/>
              </a:rPr>
              <a:t>No barriers to accessing support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D025FA-73E6-B77D-E0AA-5D12D3CD5839}"/>
              </a:ext>
            </a:extLst>
          </p:cNvPr>
          <p:cNvSpPr txBox="1"/>
          <p:nvPr/>
        </p:nvSpPr>
        <p:spPr>
          <a:xfrm>
            <a:off x="7061736" y="4698483"/>
            <a:ext cx="51302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venir Next LT Pro" panose="020B0504020202020204" pitchFamily="34" charset="0"/>
              </a:rPr>
              <a:t>Person-centred, holistic, and outcome-focused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827E93-F200-E5AD-B810-851A2E7EDC17}"/>
              </a:ext>
            </a:extLst>
          </p:cNvPr>
          <p:cNvSpPr txBox="1"/>
          <p:nvPr/>
        </p:nvSpPr>
        <p:spPr>
          <a:xfrm>
            <a:off x="7061736" y="5295698"/>
            <a:ext cx="51302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venir Next LT Pro" panose="020B0504020202020204" pitchFamily="34" charset="0"/>
              </a:rPr>
              <a:t>VCSE-led co-ordination of support with all partners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83D8C4C-58AF-EDBF-29E5-358408A3EBFE}"/>
              </a:ext>
            </a:extLst>
          </p:cNvPr>
          <p:cNvCxnSpPr>
            <a:cxnSpLocks/>
          </p:cNvCxnSpPr>
          <p:nvPr/>
        </p:nvCxnSpPr>
        <p:spPr>
          <a:xfrm flipV="1">
            <a:off x="5407366" y="2067198"/>
            <a:ext cx="1535528" cy="14278"/>
          </a:xfrm>
          <a:prstGeom prst="straightConnector1">
            <a:avLst/>
          </a:prstGeom>
          <a:ln w="79375">
            <a:solidFill>
              <a:srgbClr val="8ED973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F4119D8-5BD9-1257-EF63-D7DE3BA627D0}"/>
              </a:ext>
            </a:extLst>
          </p:cNvPr>
          <p:cNvCxnSpPr>
            <a:cxnSpLocks/>
          </p:cNvCxnSpPr>
          <p:nvPr/>
        </p:nvCxnSpPr>
        <p:spPr>
          <a:xfrm flipV="1">
            <a:off x="5407366" y="2752838"/>
            <a:ext cx="1535528" cy="14278"/>
          </a:xfrm>
          <a:prstGeom prst="straightConnector1">
            <a:avLst/>
          </a:prstGeom>
          <a:ln w="79375">
            <a:solidFill>
              <a:srgbClr val="8ED973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01E1A5B-EB1C-0480-7AF8-D1316B502843}"/>
              </a:ext>
            </a:extLst>
          </p:cNvPr>
          <p:cNvCxnSpPr>
            <a:cxnSpLocks/>
          </p:cNvCxnSpPr>
          <p:nvPr/>
        </p:nvCxnSpPr>
        <p:spPr>
          <a:xfrm flipV="1">
            <a:off x="5407366" y="3490352"/>
            <a:ext cx="1535528" cy="14278"/>
          </a:xfrm>
          <a:prstGeom prst="straightConnector1">
            <a:avLst/>
          </a:prstGeom>
          <a:ln w="79375">
            <a:solidFill>
              <a:srgbClr val="8ED973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E5B4649-219C-42BC-8FD6-D461B5E16186}"/>
              </a:ext>
            </a:extLst>
          </p:cNvPr>
          <p:cNvCxnSpPr>
            <a:cxnSpLocks/>
          </p:cNvCxnSpPr>
          <p:nvPr/>
        </p:nvCxnSpPr>
        <p:spPr>
          <a:xfrm flipV="1">
            <a:off x="5407366" y="4128048"/>
            <a:ext cx="1535528" cy="14278"/>
          </a:xfrm>
          <a:prstGeom prst="straightConnector1">
            <a:avLst/>
          </a:prstGeom>
          <a:ln w="79375">
            <a:solidFill>
              <a:srgbClr val="8ED973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888A21B-B5E1-546A-0ED2-803D34425250}"/>
              </a:ext>
            </a:extLst>
          </p:cNvPr>
          <p:cNvCxnSpPr>
            <a:cxnSpLocks/>
          </p:cNvCxnSpPr>
          <p:nvPr/>
        </p:nvCxnSpPr>
        <p:spPr>
          <a:xfrm flipV="1">
            <a:off x="5407366" y="4884027"/>
            <a:ext cx="1535528" cy="14278"/>
          </a:xfrm>
          <a:prstGeom prst="straightConnector1">
            <a:avLst/>
          </a:prstGeom>
          <a:ln w="79375">
            <a:solidFill>
              <a:srgbClr val="8ED973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9AD4374-613A-A750-A89A-362B717358B1}"/>
              </a:ext>
            </a:extLst>
          </p:cNvPr>
          <p:cNvCxnSpPr>
            <a:cxnSpLocks/>
          </p:cNvCxnSpPr>
          <p:nvPr/>
        </p:nvCxnSpPr>
        <p:spPr>
          <a:xfrm flipV="1">
            <a:off x="5407366" y="5589216"/>
            <a:ext cx="1535528" cy="14278"/>
          </a:xfrm>
          <a:prstGeom prst="straightConnector1">
            <a:avLst/>
          </a:prstGeom>
          <a:ln w="79375">
            <a:solidFill>
              <a:srgbClr val="8ED973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07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3A7B298-15DB-0952-00AB-F364676E6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24238" y="1785084"/>
            <a:ext cx="2465967" cy="22970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9486926-092D-EF37-F60C-7F2327512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2475014" y="1639890"/>
            <a:ext cx="1151206" cy="341914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6AF874-D58A-D4D6-54D9-A8CA5EC5AABD}"/>
              </a:ext>
            </a:extLst>
          </p:cNvPr>
          <p:cNvSpPr txBox="1"/>
          <p:nvPr/>
        </p:nvSpPr>
        <p:spPr>
          <a:xfrm>
            <a:off x="3319780" y="2795466"/>
            <a:ext cx="57155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latin typeface="Avenir Next LT Pro" panose="020B0504020202020204" pitchFamily="34" charset="0"/>
              </a:rPr>
              <a:t>What is SNN?</a:t>
            </a:r>
          </a:p>
        </p:txBody>
      </p:sp>
    </p:spTree>
    <p:extLst>
      <p:ext uri="{BB962C8B-B14F-4D97-AF65-F5344CB8AC3E}">
        <p14:creationId xmlns:p14="http://schemas.microsoft.com/office/powerpoint/2010/main" val="332080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841A0BD-C7DC-27B0-EFD2-3F68769E3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86012" y="210483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A76B1EC-BA2B-DC93-069C-A7529A1325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3682488" y="210483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917B5E-F8C6-F735-A53D-9014BF5806A1}"/>
              </a:ext>
            </a:extLst>
          </p:cNvPr>
          <p:cNvSpPr txBox="1"/>
          <p:nvPr/>
        </p:nvSpPr>
        <p:spPr>
          <a:xfrm>
            <a:off x="3956365" y="741989"/>
            <a:ext cx="412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venir Next LT Pro" panose="020B0504020202020204" pitchFamily="34" charset="0"/>
              </a:rPr>
              <a:t>The SNN Model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FC563A9-1850-EED5-A2F8-1481AB4EB35E}"/>
              </a:ext>
            </a:extLst>
          </p:cNvPr>
          <p:cNvSpPr/>
          <p:nvPr/>
        </p:nvSpPr>
        <p:spPr>
          <a:xfrm>
            <a:off x="558174" y="2654948"/>
            <a:ext cx="3619016" cy="2365709"/>
          </a:xfrm>
          <a:prstGeom prst="roundRect">
            <a:avLst>
              <a:gd name="adj" fmla="val 4703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Single Point of Access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(SPA)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38F1828-93A3-4793-B6E5-72155C34DF3A}"/>
              </a:ext>
            </a:extLst>
          </p:cNvPr>
          <p:cNvSpPr/>
          <p:nvPr/>
        </p:nvSpPr>
        <p:spPr>
          <a:xfrm>
            <a:off x="4230242" y="2654948"/>
            <a:ext cx="3619017" cy="2365709"/>
          </a:xfrm>
          <a:prstGeom prst="roundRect">
            <a:avLst>
              <a:gd name="adj" fmla="val 4629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Co-ordinated support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(CATCH)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D13F4A2-A0DA-B730-8790-C1229E4103C5}"/>
              </a:ext>
            </a:extLst>
          </p:cNvPr>
          <p:cNvSpPr/>
          <p:nvPr/>
        </p:nvSpPr>
        <p:spPr>
          <a:xfrm>
            <a:off x="7902311" y="2654948"/>
            <a:ext cx="3619017" cy="2365709"/>
          </a:xfrm>
          <a:prstGeom prst="roundRect">
            <a:avLst>
              <a:gd name="adj" fmla="val 4703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Building (Community and Individual) Resilience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800863F-FE53-E2C0-37C1-2C0246B528CF}"/>
              </a:ext>
            </a:extLst>
          </p:cNvPr>
          <p:cNvSpPr/>
          <p:nvPr/>
        </p:nvSpPr>
        <p:spPr>
          <a:xfrm>
            <a:off x="1637071" y="5368413"/>
            <a:ext cx="9158748" cy="1076632"/>
          </a:xfrm>
          <a:prstGeom prst="roundRect">
            <a:avLst>
              <a:gd name="adj" fmla="val 43616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venir Next LT Pro" panose="020B0504020202020204" pitchFamily="34" charset="0"/>
              </a:rPr>
              <a:t>Aiming towards Co-production</a:t>
            </a:r>
          </a:p>
          <a:p>
            <a:pPr algn="ctr"/>
            <a:r>
              <a:rPr lang="en-GB" b="1" dirty="0">
                <a:latin typeface="Avenir Next LT Pro" panose="020B0504020202020204" pitchFamily="34" charset="0"/>
              </a:rPr>
              <a:t>SNN Service User Forum guiding the development of the service</a:t>
            </a:r>
          </a:p>
        </p:txBody>
      </p:sp>
    </p:spTree>
    <p:extLst>
      <p:ext uri="{BB962C8B-B14F-4D97-AF65-F5344CB8AC3E}">
        <p14:creationId xmlns:p14="http://schemas.microsoft.com/office/powerpoint/2010/main" val="358639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841A0BD-C7DC-27B0-EFD2-3F68769E3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86012" y="210483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A76B1EC-BA2B-DC93-069C-A7529A1325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3682488" y="210483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917B5E-F8C6-F735-A53D-9014BF5806A1}"/>
              </a:ext>
            </a:extLst>
          </p:cNvPr>
          <p:cNvSpPr txBox="1"/>
          <p:nvPr/>
        </p:nvSpPr>
        <p:spPr>
          <a:xfrm>
            <a:off x="3956365" y="741989"/>
            <a:ext cx="412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venir Next LT Pro" panose="020B0504020202020204" pitchFamily="34" charset="0"/>
              </a:rPr>
              <a:t>The SNN Model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FC563A9-1850-EED5-A2F8-1481AB4EB35E}"/>
              </a:ext>
            </a:extLst>
          </p:cNvPr>
          <p:cNvSpPr/>
          <p:nvPr/>
        </p:nvSpPr>
        <p:spPr>
          <a:xfrm>
            <a:off x="70338" y="1837344"/>
            <a:ext cx="3687629" cy="4897564"/>
          </a:xfrm>
          <a:prstGeom prst="roundRect">
            <a:avLst>
              <a:gd name="adj" fmla="val 38454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Single Point of Access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(SPA)</a:t>
            </a:r>
          </a:p>
          <a:p>
            <a:pPr algn="ctr"/>
            <a:endParaRPr lang="en-GB" sz="32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ctr"/>
            <a:r>
              <a:rPr lang="en-GB" sz="3200" i="1" dirty="0">
                <a:solidFill>
                  <a:schemeClr val="tx1"/>
                </a:solidFill>
                <a:latin typeface="Avenir Next LT Pro" panose="020B0504020202020204" pitchFamily="34" charset="0"/>
              </a:rPr>
              <a:t>‘Tell your Story Once</a:t>
            </a:r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’</a:t>
            </a:r>
          </a:p>
          <a:p>
            <a:pPr algn="ctr"/>
            <a:endParaRPr lang="en-GB" sz="32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9FD2F60-75A0-66D0-9BA1-787FA2F953A1}"/>
              </a:ext>
            </a:extLst>
          </p:cNvPr>
          <p:cNvSpPr/>
          <p:nvPr/>
        </p:nvSpPr>
        <p:spPr>
          <a:xfrm>
            <a:off x="3833445" y="1837344"/>
            <a:ext cx="8213619" cy="4897564"/>
          </a:xfrm>
          <a:prstGeom prst="roundRect">
            <a:avLst>
              <a:gd name="adj" fmla="val 14253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One holistic assessment of all needs.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Person-centred, outcomes focussed support.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Build confidence and trust, ensuring people feel heard and understood.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Quicker, responsive support through a range of partnerships and aligned services.</a:t>
            </a:r>
          </a:p>
        </p:txBody>
      </p:sp>
    </p:spTree>
    <p:extLst>
      <p:ext uri="{BB962C8B-B14F-4D97-AF65-F5344CB8AC3E}">
        <p14:creationId xmlns:p14="http://schemas.microsoft.com/office/powerpoint/2010/main" val="3608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B0B07A1-0EBD-1648-F212-240F2A09F8E3}"/>
              </a:ext>
            </a:extLst>
          </p:cNvPr>
          <p:cNvSpPr/>
          <p:nvPr/>
        </p:nvSpPr>
        <p:spPr>
          <a:xfrm>
            <a:off x="3815862" y="1857161"/>
            <a:ext cx="8229600" cy="4879980"/>
          </a:xfrm>
          <a:prstGeom prst="roundRect">
            <a:avLst>
              <a:gd name="adj" fmla="val 14061"/>
            </a:avLst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People have multiple needs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Support from the right organisations first time (quicker support).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138 partner organisations/services now engaged with SNN.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Avoid duplication between partners (manage resources)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CATCH* meetings for higher level co-ordination.</a:t>
            </a:r>
          </a:p>
          <a:p>
            <a:r>
              <a:rPr lang="en-GB" sz="24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*Community Action Team (Can Help)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41A0BD-C7DC-27B0-EFD2-3F68769E3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86012" y="210483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A76B1EC-BA2B-DC93-069C-A7529A1325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3682488" y="210483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917B5E-F8C6-F735-A53D-9014BF5806A1}"/>
              </a:ext>
            </a:extLst>
          </p:cNvPr>
          <p:cNvSpPr txBox="1"/>
          <p:nvPr/>
        </p:nvSpPr>
        <p:spPr>
          <a:xfrm>
            <a:off x="3956365" y="741989"/>
            <a:ext cx="412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venir Next LT Pro" panose="020B0504020202020204" pitchFamily="34" charset="0"/>
              </a:rPr>
              <a:t>The SNN Model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38F1828-93A3-4793-B6E5-72155C34DF3A}"/>
              </a:ext>
            </a:extLst>
          </p:cNvPr>
          <p:cNvSpPr/>
          <p:nvPr/>
        </p:nvSpPr>
        <p:spPr>
          <a:xfrm>
            <a:off x="70337" y="1857161"/>
            <a:ext cx="3675185" cy="4879980"/>
          </a:xfrm>
          <a:prstGeom prst="roundRect">
            <a:avLst>
              <a:gd name="adj" fmla="val 3744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Co-ordinated support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(CATCH)</a:t>
            </a:r>
          </a:p>
          <a:p>
            <a:pPr algn="ctr"/>
            <a:endParaRPr lang="en-GB" sz="32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ctr"/>
            <a:r>
              <a:rPr lang="en-GB" sz="3200" i="1" dirty="0">
                <a:solidFill>
                  <a:schemeClr val="tx1"/>
                </a:solidFill>
                <a:latin typeface="Avenir Next LT Pro" panose="020B0504020202020204" pitchFamily="34" charset="0"/>
              </a:rPr>
              <a:t>‘Partners working together’</a:t>
            </a:r>
          </a:p>
        </p:txBody>
      </p:sp>
    </p:spTree>
    <p:extLst>
      <p:ext uri="{BB962C8B-B14F-4D97-AF65-F5344CB8AC3E}">
        <p14:creationId xmlns:p14="http://schemas.microsoft.com/office/powerpoint/2010/main" val="47473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46150BB-AC4D-7BDC-3C5C-39C6C6890601}"/>
              </a:ext>
            </a:extLst>
          </p:cNvPr>
          <p:cNvSpPr/>
          <p:nvPr/>
        </p:nvSpPr>
        <p:spPr>
          <a:xfrm>
            <a:off x="3860148" y="1846135"/>
            <a:ext cx="8203223" cy="4879980"/>
          </a:xfrm>
          <a:prstGeom prst="roundRect">
            <a:avLst>
              <a:gd name="adj" fmla="val 13552"/>
            </a:avLst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SNN Outcomes framework – good home, good wellbeing (economic, social, mental, social), positive network, strong purpose, resilience.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Connections to local communities.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Building VCSE capacity – investment in benefits advice, housing and debt support, home safety, enabling equal access for disabled people, black and LGBTQ+ communities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D13F4A2-A0DA-B730-8790-C1229E4103C5}"/>
              </a:ext>
            </a:extLst>
          </p:cNvPr>
          <p:cNvSpPr/>
          <p:nvPr/>
        </p:nvSpPr>
        <p:spPr>
          <a:xfrm>
            <a:off x="70337" y="1846136"/>
            <a:ext cx="3675185" cy="4879980"/>
          </a:xfrm>
          <a:prstGeom prst="roundRect">
            <a:avLst>
              <a:gd name="adj" fmla="val 39388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Building Resilience</a:t>
            </a: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(Community &amp; Individual) </a:t>
            </a:r>
            <a:endParaRPr lang="en-GB" b="1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Avenir Next LT Pro" panose="020B0504020202020204" pitchFamily="34" charset="0"/>
              </a:rPr>
              <a:t>‘</a:t>
            </a:r>
            <a:r>
              <a:rPr lang="en-GB" sz="3200" i="1" dirty="0">
                <a:solidFill>
                  <a:schemeClr val="tx1"/>
                </a:solidFill>
                <a:latin typeface="Avenir Next LT Pro" panose="020B0504020202020204" pitchFamily="34" charset="0"/>
              </a:rPr>
              <a:t>Support yourself and gain support from the community’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E024151-5853-C47E-A436-DD770B0F1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86012" y="210483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FA9F3B0-8272-39F8-ABF2-166160B9F1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3682488" y="210483"/>
            <a:ext cx="54775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80F023A-B517-1092-EF24-76838C11A024}"/>
              </a:ext>
            </a:extLst>
          </p:cNvPr>
          <p:cNvSpPr txBox="1"/>
          <p:nvPr/>
        </p:nvSpPr>
        <p:spPr>
          <a:xfrm>
            <a:off x="3956365" y="741989"/>
            <a:ext cx="412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venir Next LT Pro" panose="020B0504020202020204" pitchFamily="34" charset="0"/>
              </a:rPr>
              <a:t>The SNN Model</a:t>
            </a:r>
          </a:p>
        </p:txBody>
      </p:sp>
    </p:spTree>
    <p:extLst>
      <p:ext uri="{BB962C8B-B14F-4D97-AF65-F5344CB8AC3E}">
        <p14:creationId xmlns:p14="http://schemas.microsoft.com/office/powerpoint/2010/main" val="276637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11022E-16 L -0.60117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5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26FE2CC-A8F1-0202-BA97-0B6CE85EA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18062" y="195596"/>
            <a:ext cx="1536696" cy="14858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88ECAB9-0C87-D9E5-509D-62BD12723D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3" b="85221" l="937" r="8557">
                        <a14:foregroundMark x1="2203" y1="39920" x2="2203" y2="39920"/>
                        <a14:foregroundMark x1="3924" y1="22972" x2="3924" y2="22972"/>
                        <a14:foregroundMark x1="7392" y1="5703" x2="7392" y2="5703"/>
                        <a14:foregroundMark x1="3291" y1="76225" x2="3291" y2="76225"/>
                        <a14:foregroundMark x1="7924" y1="803" x2="7924" y2="803"/>
                        <a14:foregroundMark x1="3924" y1="85221" x2="3924" y2="85221"/>
                        <a14:backgroundMark x1="6380" y1="57831" x2="6380" y2="57831"/>
                        <a14:backgroundMark x1="6025" y1="31325" x2="6025" y2="31325"/>
                        <a14:backgroundMark x1="6380" y1="28434" x2="6380" y2="28434"/>
                        <a14:backgroundMark x1="6380" y1="28434" x2="6380" y2="28434"/>
                        <a14:backgroundMark x1="7013" y1="27871" x2="7013" y2="27871"/>
                        <a14:backgroundMark x1="7013" y1="27871" x2="7013" y2="27871"/>
                        <a14:backgroundMark x1="8101" y1="27550" x2="8101" y2="27550"/>
                        <a14:backgroundMark x1="6025" y1="61526" x2="6025" y2="61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0440" b="9914"/>
          <a:stretch/>
        </p:blipFill>
        <p:spPr>
          <a:xfrm>
            <a:off x="1955924" y="117155"/>
            <a:ext cx="1009694" cy="1626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E50BE2-4EDB-3B8B-CDA5-852486E4DD3B}"/>
              </a:ext>
            </a:extLst>
          </p:cNvPr>
          <p:cNvSpPr txBox="1"/>
          <p:nvPr/>
        </p:nvSpPr>
        <p:spPr>
          <a:xfrm>
            <a:off x="2689754" y="153712"/>
            <a:ext cx="6262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Avenir Next LT Pro" panose="020B0504020202020204" pitchFamily="34" charset="0"/>
              </a:rPr>
              <a:t>The SNN Team</a:t>
            </a:r>
          </a:p>
          <a:p>
            <a:pPr algn="ctr"/>
            <a:r>
              <a:rPr lang="en-GB" sz="2800" b="1" dirty="0">
                <a:latin typeface="Avenir Next LT Pro" panose="020B0504020202020204" pitchFamily="34" charset="0"/>
              </a:rPr>
              <a:t>Collaboration and Co-ordination in Practice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8A738D66-07F9-BAB0-29A5-D8B155675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190" y="2970011"/>
            <a:ext cx="1671996" cy="1358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Team Leader</a:t>
            </a: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E229E8EC-16E0-8CAA-D4D6-BCE51F046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4330" y="2970011"/>
            <a:ext cx="1671996" cy="1358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Performance, Impact, and Partnerships Manager</a:t>
            </a:r>
            <a:endParaRPr kumimoji="0" lang="en-GB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21CB6B66-A009-DC14-DBDA-C988919F1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193" y="4402609"/>
            <a:ext cx="1671996" cy="22449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Single Point of Access (SPA) Officer</a:t>
            </a:r>
            <a:br>
              <a:rPr lang="en-GB" altLang="en-US" sz="1600" b="1" dirty="0"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altLang="en-US" sz="1600" b="1" dirty="0"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(x1.5)</a:t>
            </a:r>
            <a:endParaRPr kumimoji="0" lang="en-GB" alt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venir Next LT Pro" panose="020B05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3E716395-9556-A140-5F48-9AF919699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332" y="4402610"/>
            <a:ext cx="1671996" cy="22449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venir Next LT Pro" panose="020B05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Local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Co-ordinator and Support Worker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venir Next LT Pro" panose="020B05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600" b="1" dirty="0">
                <a:solidFill>
                  <a:srgbClr val="000000"/>
                </a:solidFill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Kettering &amp; Corby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(x2)</a:t>
            </a:r>
            <a:b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kumimoji="0" lang="en-GB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370E1A6F-670D-4381-7E2C-3BD66DD72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9471" y="4402609"/>
            <a:ext cx="1751696" cy="22449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Local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Co-ordinator and Support Worker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Wellingborough&amp; East Northants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600" b="1" dirty="0">
                <a:solidFill>
                  <a:srgbClr val="000000"/>
                </a:solidFill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(x2)</a:t>
            </a:r>
            <a:endParaRPr kumimoji="0" lang="en-GB" alt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venir Next LT Pro" panose="020B05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52FB076-EA7F-8E56-DD20-9EF3853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924" y="1765859"/>
            <a:ext cx="17972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SNN Team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7.5 positions</a:t>
            </a: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venir Next LT Pro" panose="020B0504020202020204" pitchFamily="34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D802FDAE-BCE0-A991-8747-FCCB1A1144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738276"/>
              </p:ext>
            </p:extLst>
          </p:nvPr>
        </p:nvGraphicFramePr>
        <p:xfrm>
          <a:off x="6827275" y="2473745"/>
          <a:ext cx="4993490" cy="436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05E124C-EC63-5CB4-A7A3-AA6989CEE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4050" y="2057705"/>
            <a:ext cx="51799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138 Partner</a:t>
            </a:r>
            <a:r>
              <a:rPr kumimoji="0" lang="en-GB" altLang="en-US" sz="2000" b="1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Organisations and Services </a:t>
            </a:r>
            <a:br>
              <a:rPr kumimoji="0" lang="en-GB" altLang="en-US" sz="2000" b="1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kumimoji="0" lang="en-GB" altLang="en-US" sz="2000" b="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involved in SNN support plans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venir Next LT Pro" panose="020B05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F81E28-BC1A-B20D-8188-E3E8B4DB45CF}"/>
              </a:ext>
            </a:extLst>
          </p:cNvPr>
          <p:cNvSpPr txBox="1"/>
          <p:nvPr/>
        </p:nvSpPr>
        <p:spPr>
          <a:xfrm>
            <a:off x="371235" y="2473745"/>
            <a:ext cx="558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Hosted by Support Northants and Groundwork</a:t>
            </a:r>
          </a:p>
        </p:txBody>
      </p:sp>
    </p:spTree>
    <p:extLst>
      <p:ext uri="{BB962C8B-B14F-4D97-AF65-F5344CB8AC3E}">
        <p14:creationId xmlns:p14="http://schemas.microsoft.com/office/powerpoint/2010/main" val="3022590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7DE79C03D4544CA67255BA7A87DD59" ma:contentTypeVersion="18" ma:contentTypeDescription="Create a new document." ma:contentTypeScope="" ma:versionID="431a453f99e35f882f1bda9b9e90e43b">
  <xsd:schema xmlns:xsd="http://www.w3.org/2001/XMLSchema" xmlns:xs="http://www.w3.org/2001/XMLSchema" xmlns:p="http://schemas.microsoft.com/office/2006/metadata/properties" xmlns:ns2="8a79b042-d511-46e5-ad15-39d624c98353" xmlns:ns3="51fcad13-9fe1-4b05-83cd-be575274fc3f" targetNamespace="http://schemas.microsoft.com/office/2006/metadata/properties" ma:root="true" ma:fieldsID="efc7fd065944e421841494c57f6435af" ns2:_="" ns3:_="">
    <xsd:import namespace="8a79b042-d511-46e5-ad15-39d624c98353"/>
    <xsd:import namespace="51fcad13-9fe1-4b05-83cd-be575274fc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9b042-d511-46e5-ad15-39d624c983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bcf87a-a517-4603-9977-ea0d869cb4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cad13-9fe1-4b05-83cd-be575274fc3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63cf0c-22a3-47c5-a813-aad477174df0}" ma:internalName="TaxCatchAll" ma:showField="CatchAllData" ma:web="51fcad13-9fe1-4b05-83cd-be575274fc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fcad13-9fe1-4b05-83cd-be575274fc3f" xsi:nil="true"/>
    <lcf76f155ced4ddcb4097134ff3c332f xmlns="8a79b042-d511-46e5-ad15-39d624c9835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9BFF943-DF0F-4E9F-B4B3-54161A5EC948}"/>
</file>

<file path=customXml/itemProps2.xml><?xml version="1.0" encoding="utf-8"?>
<ds:datastoreItem xmlns:ds="http://schemas.openxmlformats.org/officeDocument/2006/customXml" ds:itemID="{6EF786A9-6842-43C7-ABF0-10382CDE50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2ED8AC-87F2-4B95-891F-3F706977FBD5}">
  <ds:schemaRefs>
    <ds:schemaRef ds:uri="http://www.w3.org/XML/1998/namespace"/>
    <ds:schemaRef ds:uri="e8472712-0b06-4794-b1c7-fccc505df90d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0d14c97-c3d2-47b4-9c27-c344c17757b7"/>
    <ds:schemaRef ds:uri="http://purl.org/dc/terms/"/>
    <ds:schemaRef ds:uri="66516801-e097-428e-88a4-d3f0b9430f72"/>
    <ds:schemaRef ds:uri="40f0de88-9815-41a9-9966-5ed01ee8190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7754</TotalTime>
  <Words>1614</Words>
  <Application>Microsoft Office PowerPoint</Application>
  <PresentationFormat>Widescreen</PresentationFormat>
  <Paragraphs>295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Aptos</vt:lpstr>
      <vt:lpstr>Aptos Display</vt:lpstr>
      <vt:lpstr>Arial</vt:lpstr>
      <vt:lpstr>Avenir Next LT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Will Maylunn</dc:creator>
  <cp:lastModifiedBy>Amy Donovan</cp:lastModifiedBy>
  <cp:revision>10</cp:revision>
  <dcterms:created xsi:type="dcterms:W3CDTF">2024-07-03T13:37:57Z</dcterms:created>
  <dcterms:modified xsi:type="dcterms:W3CDTF">2024-09-11T13:58:42Z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0x0101003902F7B896C0074D86C2F054FB6D7BDE</vt:lpwstr>
  </property>
  <property fmtid="{D5CDD505-2E9C-101B-9397-08002B2CF9AE}" pid="3" name="MediaServiceImageTags">
    <vt:lpwstr/>
  </property>
  <property fmtid="{D5CDD505-2E9C-101B-9397-08002B2CF9AE}" pid="4" name="MSIP_Label_de6ec094-42b0-4a3f-84e1-779791d08481_Enabled">
    <vt:lpwstr>true</vt:lpwstr>
  </property>
  <property fmtid="{D5CDD505-2E9C-101B-9397-08002B2CF9AE}" pid="5" name="MSIP_Label_de6ec094-42b0-4a3f-84e1-779791d08481_SetDate">
    <vt:lpwstr>2024-09-05T13:36:25Z</vt:lpwstr>
  </property>
  <property fmtid="{D5CDD505-2E9C-101B-9397-08002B2CF9AE}" pid="6" name="MSIP_Label_de6ec094-42b0-4a3f-84e1-779791d08481_Method">
    <vt:lpwstr>Standard</vt:lpwstr>
  </property>
  <property fmtid="{D5CDD505-2E9C-101B-9397-08002B2CF9AE}" pid="7" name="MSIP_Label_de6ec094-42b0-4a3f-84e1-779791d08481_Name">
    <vt:lpwstr>OFFICAL - Public</vt:lpwstr>
  </property>
  <property fmtid="{D5CDD505-2E9C-101B-9397-08002B2CF9AE}" pid="8" name="MSIP_Label_de6ec094-42b0-4a3f-84e1-779791d08481_SiteId">
    <vt:lpwstr>e29c0ef9-9a07-4b02-b98b-7b2d8a78d737</vt:lpwstr>
  </property>
  <property fmtid="{D5CDD505-2E9C-101B-9397-08002B2CF9AE}" pid="9" name="MSIP_Label_de6ec094-42b0-4a3f-84e1-779791d08481_ActionId">
    <vt:lpwstr>f3eb1885-3098-48c4-b331-75c44b4a44c4</vt:lpwstr>
  </property>
  <property fmtid="{D5CDD505-2E9C-101B-9397-08002B2CF9AE}" pid="10" name="MSIP_Label_de6ec094-42b0-4a3f-84e1-779791d08481_ContentBits">
    <vt:lpwstr>0</vt:lpwstr>
  </property>
</Properties>
</file>