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4"/>
  </p:sldMasterIdLst>
  <p:notesMasterIdLst>
    <p:notesMasterId r:id="rId18"/>
  </p:notesMasterIdLst>
  <p:sldIdLst>
    <p:sldId id="256" r:id="rId5"/>
    <p:sldId id="270" r:id="rId6"/>
    <p:sldId id="273" r:id="rId7"/>
    <p:sldId id="274" r:id="rId8"/>
    <p:sldId id="277" r:id="rId9"/>
    <p:sldId id="275" r:id="rId10"/>
    <p:sldId id="280" r:id="rId11"/>
    <p:sldId id="278" r:id="rId12"/>
    <p:sldId id="281" r:id="rId13"/>
    <p:sldId id="282" r:id="rId14"/>
    <p:sldId id="276" r:id="rId15"/>
    <p:sldId id="279" r:id="rId16"/>
    <p:sldId id="283" r:id="rId1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CC0066"/>
    <a:srgbClr val="CC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209" autoAdjust="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Hammond, Kettering Town Council" userId="e0660e6d-400c-42cd-a19c-eac253755cc3" providerId="ADAL" clId="{085356F0-589B-439E-8C1D-D694A3E962D7}"/>
    <pc:docChg chg="undo custSel addSld modSld">
      <pc:chgData name="Martin Hammond, Kettering Town Council" userId="e0660e6d-400c-42cd-a19c-eac253755cc3" providerId="ADAL" clId="{085356F0-589B-439E-8C1D-D694A3E962D7}" dt="2024-05-14T14:11:21.538" v="106" actId="2711"/>
      <pc:docMkLst>
        <pc:docMk/>
      </pc:docMkLst>
      <pc:sldChg chg="modSp mod">
        <pc:chgData name="Martin Hammond, Kettering Town Council" userId="e0660e6d-400c-42cd-a19c-eac253755cc3" providerId="ADAL" clId="{085356F0-589B-439E-8C1D-D694A3E962D7}" dt="2024-05-14T14:01:48.617" v="2" actId="113"/>
        <pc:sldMkLst>
          <pc:docMk/>
          <pc:sldMk cId="4186495736" sldId="276"/>
        </pc:sldMkLst>
        <pc:spChg chg="mod">
          <ac:chgData name="Martin Hammond, Kettering Town Council" userId="e0660e6d-400c-42cd-a19c-eac253755cc3" providerId="ADAL" clId="{085356F0-589B-439E-8C1D-D694A3E962D7}" dt="2024-05-14T14:01:48.617" v="2" actId="113"/>
          <ac:spMkLst>
            <pc:docMk/>
            <pc:sldMk cId="4186495736" sldId="276"/>
            <ac:spMk id="2" creationId="{C3690EAD-4C59-160A-8469-20AD4FCCAD5A}"/>
          </ac:spMkLst>
        </pc:spChg>
      </pc:sldChg>
      <pc:sldChg chg="addSp delSp modSp new mod setBg">
        <pc:chgData name="Martin Hammond, Kettering Town Council" userId="e0660e6d-400c-42cd-a19c-eac253755cc3" providerId="ADAL" clId="{085356F0-589B-439E-8C1D-D694A3E962D7}" dt="2024-05-14T14:11:21.538" v="106" actId="2711"/>
        <pc:sldMkLst>
          <pc:docMk/>
          <pc:sldMk cId="1714561431" sldId="283"/>
        </pc:sldMkLst>
        <pc:spChg chg="mod ord">
          <ac:chgData name="Martin Hammond, Kettering Town Council" userId="e0660e6d-400c-42cd-a19c-eac253755cc3" providerId="ADAL" clId="{085356F0-589B-439E-8C1D-D694A3E962D7}" dt="2024-05-14T14:10:40.476" v="105" actId="2711"/>
          <ac:spMkLst>
            <pc:docMk/>
            <pc:sldMk cId="1714561431" sldId="283"/>
            <ac:spMk id="2" creationId="{694B04C5-CFF0-C1F2-A225-03AB8A954ADA}"/>
          </ac:spMkLst>
        </pc:spChg>
        <pc:spChg chg="del">
          <ac:chgData name="Martin Hammond, Kettering Town Council" userId="e0660e6d-400c-42cd-a19c-eac253755cc3" providerId="ADAL" clId="{085356F0-589B-439E-8C1D-D694A3E962D7}" dt="2024-05-14T14:02:31.644" v="4"/>
          <ac:spMkLst>
            <pc:docMk/>
            <pc:sldMk cId="1714561431" sldId="283"/>
            <ac:spMk id="3" creationId="{E9A2BA32-5741-91CB-D141-FC227F27BA4D}"/>
          </ac:spMkLst>
        </pc:spChg>
        <pc:spChg chg="del mod ord">
          <ac:chgData name="Martin Hammond, Kettering Town Council" userId="e0660e6d-400c-42cd-a19c-eac253755cc3" providerId="ADAL" clId="{085356F0-589B-439E-8C1D-D694A3E962D7}" dt="2024-05-14T14:04:29.758" v="6"/>
          <ac:spMkLst>
            <pc:docMk/>
            <pc:sldMk cId="1714561431" sldId="283"/>
            <ac:spMk id="4" creationId="{4EF9F6DE-1756-66BC-1606-E6320B2DBDC6}"/>
          </ac:spMkLst>
        </pc:spChg>
        <pc:spChg chg="add del">
          <ac:chgData name="Martin Hammond, Kettering Town Council" userId="e0660e6d-400c-42cd-a19c-eac253755cc3" providerId="ADAL" clId="{085356F0-589B-439E-8C1D-D694A3E962D7}" dt="2024-05-14T14:04:52.747" v="13" actId="26606"/>
          <ac:spMkLst>
            <pc:docMk/>
            <pc:sldMk cId="1714561431" sldId="283"/>
            <ac:spMk id="1031" creationId="{79BB35BC-D5C2-4C8B-A22A-A71E6191913B}"/>
          </ac:spMkLst>
        </pc:spChg>
        <pc:spChg chg="add del">
          <ac:chgData name="Martin Hammond, Kettering Town Council" userId="e0660e6d-400c-42cd-a19c-eac253755cc3" providerId="ADAL" clId="{085356F0-589B-439E-8C1D-D694A3E962D7}" dt="2024-05-14T14:04:46.566" v="10" actId="26606"/>
          <ac:spMkLst>
            <pc:docMk/>
            <pc:sldMk cId="1714561431" sldId="283"/>
            <ac:spMk id="1035" creationId="{5DA7E5E0-4EB4-2C57-2255-A79F74EE279F}"/>
          </ac:spMkLst>
        </pc:spChg>
        <pc:spChg chg="add del">
          <ac:chgData name="Martin Hammond, Kettering Town Council" userId="e0660e6d-400c-42cd-a19c-eac253755cc3" providerId="ADAL" clId="{085356F0-589B-439E-8C1D-D694A3E962D7}" dt="2024-05-14T14:04:46.566" v="10" actId="26606"/>
          <ac:spMkLst>
            <pc:docMk/>
            <pc:sldMk cId="1714561431" sldId="283"/>
            <ac:spMk id="1038" creationId="{AAB8EDC3-1C0D-4505-A2C7-839A5161FB53}"/>
          </ac:spMkLst>
        </pc:spChg>
        <pc:spChg chg="add del">
          <ac:chgData name="Martin Hammond, Kettering Town Council" userId="e0660e6d-400c-42cd-a19c-eac253755cc3" providerId="ADAL" clId="{085356F0-589B-439E-8C1D-D694A3E962D7}" dt="2024-05-14T14:04:46.566" v="10" actId="26606"/>
          <ac:spMkLst>
            <pc:docMk/>
            <pc:sldMk cId="1714561431" sldId="283"/>
            <ac:spMk id="1040" creationId="{2069E294-3813-4588-9E9C-AEA08F9C4DA1}"/>
          </ac:spMkLst>
        </pc:spChg>
        <pc:spChg chg="add del">
          <ac:chgData name="Martin Hammond, Kettering Town Council" userId="e0660e6d-400c-42cd-a19c-eac253755cc3" providerId="ADAL" clId="{085356F0-589B-439E-8C1D-D694A3E962D7}" dt="2024-05-14T14:04:52.741" v="12" actId="26606"/>
          <ac:spMkLst>
            <pc:docMk/>
            <pc:sldMk cId="1714561431" sldId="283"/>
            <ac:spMk id="1042" creationId="{A4121561-392E-4887-9C1F-E06486064434}"/>
          </ac:spMkLst>
        </pc:spChg>
        <pc:spChg chg="add del">
          <ac:chgData name="Martin Hammond, Kettering Town Council" userId="e0660e6d-400c-42cd-a19c-eac253755cc3" providerId="ADAL" clId="{085356F0-589B-439E-8C1D-D694A3E962D7}" dt="2024-05-14T14:04:52.741" v="12" actId="26606"/>
          <ac:spMkLst>
            <pc:docMk/>
            <pc:sldMk cId="1714561431" sldId="283"/>
            <ac:spMk id="1043" creationId="{9B1EE35D-51E4-A4E2-583C-156AA083B747}"/>
          </ac:spMkLst>
        </pc:spChg>
        <pc:spChg chg="add del">
          <ac:chgData name="Martin Hammond, Kettering Town Council" userId="e0660e6d-400c-42cd-a19c-eac253755cc3" providerId="ADAL" clId="{085356F0-589B-439E-8C1D-D694A3E962D7}" dt="2024-05-14T14:09:56.270" v="100" actId="26606"/>
          <ac:spMkLst>
            <pc:docMk/>
            <pc:sldMk cId="1714561431" sldId="283"/>
            <ac:spMk id="1045" creationId="{99F1FFA9-D672-408C-9220-ADEEC6ABDD09}"/>
          </ac:spMkLst>
        </pc:spChg>
        <pc:spChg chg="add mod">
          <ac:chgData name="Martin Hammond, Kettering Town Council" userId="e0660e6d-400c-42cd-a19c-eac253755cc3" providerId="ADAL" clId="{085356F0-589B-439E-8C1D-D694A3E962D7}" dt="2024-05-14T14:11:21.538" v="106" actId="2711"/>
          <ac:spMkLst>
            <pc:docMk/>
            <pc:sldMk cId="1714561431" sldId="283"/>
            <ac:spMk id="1046" creationId="{4E8B3135-6743-B41C-45A6-A8BDF81BCA58}"/>
          </ac:spMkLst>
        </pc:spChg>
        <pc:spChg chg="add">
          <ac:chgData name="Martin Hammond, Kettering Town Council" userId="e0660e6d-400c-42cd-a19c-eac253755cc3" providerId="ADAL" clId="{085356F0-589B-439E-8C1D-D694A3E962D7}" dt="2024-05-14T14:09:56.270" v="100" actId="26606"/>
          <ac:spMkLst>
            <pc:docMk/>
            <pc:sldMk cId="1714561431" sldId="283"/>
            <ac:spMk id="1051" creationId="{AD96FDFD-4E42-4A06-B8B5-768A1DB9C2A9}"/>
          </ac:spMkLst>
        </pc:spChg>
        <pc:picChg chg="add mod">
          <ac:chgData name="Martin Hammond, Kettering Town Council" userId="e0660e6d-400c-42cd-a19c-eac253755cc3" providerId="ADAL" clId="{085356F0-589B-439E-8C1D-D694A3E962D7}" dt="2024-05-14T14:09:56.270" v="100" actId="26606"/>
          <ac:picMkLst>
            <pc:docMk/>
            <pc:sldMk cId="1714561431" sldId="283"/>
            <ac:picMk id="6" creationId="{4C21D3CD-782B-94AE-8CF0-DC35CA9AC5C6}"/>
          </ac:picMkLst>
        </pc:picChg>
        <pc:picChg chg="add mod">
          <ac:chgData name="Martin Hammond, Kettering Town Council" userId="e0660e6d-400c-42cd-a19c-eac253755cc3" providerId="ADAL" clId="{085356F0-589B-439E-8C1D-D694A3E962D7}" dt="2024-05-14T14:10:30.997" v="104" actId="1076"/>
          <ac:picMkLst>
            <pc:docMk/>
            <pc:sldMk cId="1714561431" sldId="283"/>
            <ac:picMk id="8" creationId="{F2B80F7D-3C0A-7993-029E-DDE643C26B3C}"/>
          </ac:picMkLst>
        </pc:picChg>
        <pc:picChg chg="add mod">
          <ac:chgData name="Martin Hammond, Kettering Town Council" userId="e0660e6d-400c-42cd-a19c-eac253755cc3" providerId="ADAL" clId="{085356F0-589B-439E-8C1D-D694A3E962D7}" dt="2024-05-14T14:10:14.364" v="102" actId="1076"/>
          <ac:picMkLst>
            <pc:docMk/>
            <pc:sldMk cId="1714561431" sldId="283"/>
            <ac:picMk id="9" creationId="{E4F77324-5CE9-18FA-9317-599B23AC304F}"/>
          </ac:picMkLst>
        </pc:picChg>
        <pc:picChg chg="add mod ord">
          <ac:chgData name="Martin Hammond, Kettering Town Council" userId="e0660e6d-400c-42cd-a19c-eac253755cc3" providerId="ADAL" clId="{085356F0-589B-439E-8C1D-D694A3E962D7}" dt="2024-05-14T14:09:56.270" v="100" actId="26606"/>
          <ac:picMkLst>
            <pc:docMk/>
            <pc:sldMk cId="1714561431" sldId="283"/>
            <ac:picMk id="1026" creationId="{2C05690B-E390-5305-7EAC-912340B5BFBC}"/>
          </ac:picMkLst>
        </pc:picChg>
      </pc:sldChg>
    </pc:docChg>
  </pc:docChgLst>
  <pc:docChgLst>
    <pc:chgData name="Zuzanna  Brzostowska" userId="2be0a394-d055-4256-94cf-5fd27d7b4300" providerId="ADAL" clId="{5E7C4CCF-0B35-411B-ADEA-E08A456ABA44}"/>
    <pc:docChg chg="modSld">
      <pc:chgData name="Zuzanna  Brzostowska" userId="2be0a394-d055-4256-94cf-5fd27d7b4300" providerId="ADAL" clId="{5E7C4CCF-0B35-411B-ADEA-E08A456ABA44}" dt="2024-05-22T12:48:56.862" v="1" actId="20577"/>
      <pc:docMkLst>
        <pc:docMk/>
      </pc:docMkLst>
      <pc:sldChg chg="modSp mod">
        <pc:chgData name="Zuzanna  Brzostowska" userId="2be0a394-d055-4256-94cf-5fd27d7b4300" providerId="ADAL" clId="{5E7C4CCF-0B35-411B-ADEA-E08A456ABA44}" dt="2024-05-22T12:48:56.862" v="1" actId="20577"/>
        <pc:sldMkLst>
          <pc:docMk/>
          <pc:sldMk cId="4186495736" sldId="276"/>
        </pc:sldMkLst>
        <pc:spChg chg="mod">
          <ac:chgData name="Zuzanna  Brzostowska" userId="2be0a394-d055-4256-94cf-5fd27d7b4300" providerId="ADAL" clId="{5E7C4CCF-0B35-411B-ADEA-E08A456ABA44}" dt="2024-05-22T12:48:56.862" v="1" actId="20577"/>
          <ac:spMkLst>
            <pc:docMk/>
            <pc:sldMk cId="4186495736" sldId="276"/>
            <ac:spMk id="3" creationId="{B43EC5E2-45F8-E1C9-849F-DB17DFD247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FF8D3-7D26-4C89-85B0-FDEBA867DDE0}" type="datetimeFigureOut">
              <a:rPr lang="en-GB" smtClean="0"/>
              <a:t>22/05/2024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D39D5-9F51-4BD2-830C-B7D792FBDA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625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D39D5-9F51-4BD2-830C-B7D792FBDA5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393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D39D5-9F51-4BD2-830C-B7D792FBDA5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234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D39D5-9F51-4BD2-830C-B7D792FBDA5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3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E0739-E096-A799-D09C-C6AE753FD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A81D8-DD4C-A0D3-A350-FAC6D8668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7D63D-9DEA-2BEE-C61D-FA98419B3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7939-0305-4B64-8D5A-2C6F11360DAE}" type="datetimeFigureOut">
              <a:rPr lang="en-GB" smtClean="0"/>
              <a:t>22/05/2024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B559-4BCB-4A7E-DBFD-67C104B0C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CBBFB-3EB0-E8B6-D739-E8A995711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A153-8434-4A74-A75C-04334A3813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72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6F2E6-0713-F743-7CF5-993CFD2B1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152A1-4558-970F-2267-85016BAF0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033E4-7C9D-6226-1358-3398ACCEB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7939-0305-4B64-8D5A-2C6F11360DAE}" type="datetimeFigureOut">
              <a:rPr lang="en-GB" smtClean="0"/>
              <a:t>22/05/2024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62132-5614-3215-9319-F62B246EE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05822-E564-579A-7829-D50E638CE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A153-8434-4A74-A75C-04334A3813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826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D3BDDB-B9CF-BF9E-B403-4C0C873F13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8C5E43-47A5-AEF5-5D5A-B354CC8CC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E73CC-D3C4-57C6-238A-ACA3AFAF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7939-0305-4B64-8D5A-2C6F11360DAE}" type="datetimeFigureOut">
              <a:rPr lang="en-GB" smtClean="0"/>
              <a:t>22/05/2024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6ED1E-B7BD-335E-2B4C-051543757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0F3C4-97F0-54B0-F365-4D823DDD0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A153-8434-4A74-A75C-04334A3813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70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FF769-DA43-D096-F99F-D2A00C2F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8EA95-AEDC-69D3-8386-37B9C79D8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92CCC-F5CE-319E-26F4-38DC31714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7939-0305-4B64-8D5A-2C6F11360DAE}" type="datetimeFigureOut">
              <a:rPr lang="en-GB" smtClean="0"/>
              <a:t>22/05/2024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6E43E-A1C0-BFD1-B910-91E779C28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B1A9B-8D28-7519-26DE-25D4C3521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A153-8434-4A74-A75C-04334A3813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82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E38FE-4F64-57DA-9179-C56225D2A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E5CCC-1AF0-21DD-3762-D48312AC3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9FDAE-7BFB-E40C-7FFD-FFF15CB39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7939-0305-4B64-8D5A-2C6F11360DAE}" type="datetimeFigureOut">
              <a:rPr lang="en-GB" smtClean="0"/>
              <a:t>22/05/2024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D1D37-90A8-D9B0-028B-BD6B095C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2876F-DA5D-C9E3-4C7A-032DEF88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A153-8434-4A74-A75C-04334A3813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CE80A-DFEB-C9DC-FA70-D88C711DB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41B97-6A7D-A599-A9A0-9DCBE18E1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5E842-5599-3586-953F-0938EAE58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98BD6-7EA2-55FA-6A16-D75E4351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7939-0305-4B64-8D5A-2C6F11360DAE}" type="datetimeFigureOut">
              <a:rPr lang="en-GB" smtClean="0"/>
              <a:t>22/05/2024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21C53-3C6B-4A3C-C18C-4B7BB365E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DCB3A4-B033-5A47-7487-24C8735D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A153-8434-4A74-A75C-04334A3813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52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9E3C5-CEBA-0C18-80D5-0C147BCAC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8A035-629E-93AA-5F12-413141AAA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C298A-3B35-55C1-2621-688C7571E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113D1-5847-6DB0-D344-60849121E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54D1E0-6903-7153-6955-3B171250E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1C1E64-1210-64BB-E85B-42E76EBD6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7939-0305-4B64-8D5A-2C6F11360DAE}" type="datetimeFigureOut">
              <a:rPr lang="en-GB" smtClean="0"/>
              <a:t>22/05/2024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93FAB9-CDDC-7FD5-907A-EB4D71E0E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0F3965-9EF6-6E57-F6BF-3781F142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A153-8434-4A74-A75C-04334A3813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226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668AF-BE06-13E7-B88E-6DB21DA5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271041-DC50-5F95-59B9-2CECDE031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7939-0305-4B64-8D5A-2C6F11360DAE}" type="datetimeFigureOut">
              <a:rPr lang="en-GB" smtClean="0"/>
              <a:t>22/05/2024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AD1CE-D2F9-1593-664E-7D47F1C8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E22D5-309D-1DE2-D1FA-B246C1C8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A153-8434-4A74-A75C-04334A3813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67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514775-977F-EFCE-41A5-DA7A46127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7939-0305-4B64-8D5A-2C6F11360DAE}" type="datetimeFigureOut">
              <a:rPr lang="en-GB" smtClean="0"/>
              <a:t>22/05/2024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7B5D73-263F-7BC5-B3FF-ADF6DF015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4B463-7E5C-11EA-BDFE-EB47C6829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A153-8434-4A74-A75C-04334A3813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968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385CC-60F3-70E3-F691-652784112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0F610-66A5-302F-8D41-710B9FBF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7D47B-ABC1-E55A-AE96-5D45E1DBC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5692A-F877-E50B-4052-85EC5596F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7939-0305-4B64-8D5A-2C6F11360DAE}" type="datetimeFigureOut">
              <a:rPr lang="en-GB" smtClean="0"/>
              <a:t>22/05/2024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EB719-6A7C-821B-03EE-66C2EABD8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3E615-56BE-5672-D40F-25E99EEF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A153-8434-4A74-A75C-04334A3813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96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46965-0F8D-3DBB-0422-6D80F0FE4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66BBF4-531B-6E77-0FC6-F7D2384B4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4189-3D1A-C220-FC7E-FF59B07D8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90B6E-9328-86B5-B0BD-5675EFC4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7939-0305-4B64-8D5A-2C6F11360DAE}" type="datetimeFigureOut">
              <a:rPr lang="en-GB" smtClean="0"/>
              <a:t>22/05/2024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ED8B9D-E555-7BBB-23D7-45ACC3F3F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81032-54B5-625E-EF93-768DEC4C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A153-8434-4A74-A75C-04334A3813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902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1B7E06-472C-A6F9-D534-A1ACA38A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4CCAE-9248-B148-A5EB-4FA4286DA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30DC2-8CF2-1EF4-4991-DFE539559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77939-0305-4B64-8D5A-2C6F11360DAE}" type="datetimeFigureOut">
              <a:rPr lang="en-GB" smtClean="0"/>
              <a:t>22/05/2024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4491C-CF32-FCA4-7F67-41C46F6AD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B7C70-92AD-98A8-C9B0-7AB8AE507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9A153-8434-4A74-A75C-04334A3813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57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593C1E-F645-9C92-6BE3-25CB51C94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3268133"/>
          </a:xfrm>
        </p:spPr>
        <p:txBody>
          <a:bodyPr>
            <a:normAutofit/>
          </a:bodyPr>
          <a:lstStyle/>
          <a:p>
            <a:pPr algn="l"/>
            <a:r>
              <a:rPr lang="en-GB" sz="4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Kettering Town Council</a:t>
            </a:r>
            <a:br>
              <a:rPr lang="en-GB" sz="4400" dirty="0"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br>
              <a:rPr lang="en-GB" sz="4400" dirty="0"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GB" sz="4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Activity and Finances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00F635-8E29-2073-9293-05B171E84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Kettering Town Meeting</a:t>
            </a:r>
          </a:p>
          <a:p>
            <a:pPr algn="l"/>
            <a: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Wednesday 22 May 2024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5E774D5-D08C-AE3F-59F0-3FE4EA731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r="1739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5" name="Picture 4" descr="A logo for a town council&#10;&#10;Description automatically generated with medium confidence">
            <a:extLst>
              <a:ext uri="{FF2B5EF4-FFF2-40B4-BE49-F238E27FC236}">
                <a16:creationId xmlns:a16="http://schemas.microsoft.com/office/drawing/2014/main" id="{CBC598DD-DA0B-A79C-A36B-6A67CF86C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80" y="4356898"/>
            <a:ext cx="2152904" cy="25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07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D460C-0FB2-1A4C-DDE2-82ED8E75E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GB" sz="3600" dirty="0">
                <a:solidFill>
                  <a:srgbClr val="99003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Supporting the Community </a:t>
            </a:r>
            <a:endParaRPr lang="en-GB" sz="36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1" name="Content Placeholder 10" descr="A speed limit sign on a street&#10;&#10;Description automatically generated">
            <a:extLst>
              <a:ext uri="{FF2B5EF4-FFF2-40B4-BE49-F238E27FC236}">
                <a16:creationId xmlns:a16="http://schemas.microsoft.com/office/drawing/2014/main" id="{B5EF82BA-C4A2-DBA5-23D4-8FE320EEC1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7" y="1327626"/>
            <a:ext cx="4049954" cy="2587865"/>
          </a:xfrm>
        </p:spPr>
      </p:pic>
      <p:pic>
        <p:nvPicPr>
          <p:cNvPr id="13" name="Content Placeholder 12" descr="A red sign with a lock on the side of it&#10;&#10;Description automatically generated">
            <a:extLst>
              <a:ext uri="{FF2B5EF4-FFF2-40B4-BE49-F238E27FC236}">
                <a16:creationId xmlns:a16="http://schemas.microsoft.com/office/drawing/2014/main" id="{2E9FC462-C05B-15FA-D146-0C0CD4B682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6242" y="982002"/>
            <a:ext cx="2622398" cy="1966798"/>
          </a:xfrm>
        </p:spPr>
      </p:pic>
      <p:pic>
        <p:nvPicPr>
          <p:cNvPr id="5" name="Picture 4" descr="A logo for a town council&#10;&#10;Description automatically generated with medium confidence">
            <a:extLst>
              <a:ext uri="{FF2B5EF4-FFF2-40B4-BE49-F238E27FC236}">
                <a16:creationId xmlns:a16="http://schemas.microsoft.com/office/drawing/2014/main" id="{A741C7EF-6D41-C255-6AD4-007516BCC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064" y="359349"/>
            <a:ext cx="1275735" cy="1381624"/>
          </a:xfrm>
          <a:prstGeom prst="rect">
            <a:avLst/>
          </a:prstGeom>
        </p:spPr>
      </p:pic>
      <p:pic>
        <p:nvPicPr>
          <p:cNvPr id="15" name="Picture 14" descr="A black background with colorful squares&#10;&#10;Description automatically generated">
            <a:extLst>
              <a:ext uri="{FF2B5EF4-FFF2-40B4-BE49-F238E27FC236}">
                <a16:creationId xmlns:a16="http://schemas.microsoft.com/office/drawing/2014/main" id="{95170758-C8C2-F487-C52D-64002F394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17" y="4245866"/>
            <a:ext cx="5108791" cy="2081861"/>
          </a:xfrm>
          <a:prstGeom prst="rect">
            <a:avLst/>
          </a:prstGeom>
        </p:spPr>
      </p:pic>
      <p:sp>
        <p:nvSpPr>
          <p:cNvPr id="16" name="AutoShape 2" descr="Mayor of Kettering, Cllr Emily Fedorowycz, opens the new pond">
            <a:extLst>
              <a:ext uri="{FF2B5EF4-FFF2-40B4-BE49-F238E27FC236}">
                <a16:creationId xmlns:a16="http://schemas.microsoft.com/office/drawing/2014/main" id="{9E1C7313-F295-8AF4-F97C-E3AC0B9BA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880884" cy="388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8" name="Picture 17" descr="A group of people cutting a fence&#10;&#10;Description automatically generated">
            <a:extLst>
              <a:ext uri="{FF2B5EF4-FFF2-40B4-BE49-F238E27FC236}">
                <a16:creationId xmlns:a16="http://schemas.microsoft.com/office/drawing/2014/main" id="{A3AB4AAC-A181-CF39-68E4-3631DD3E8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234" y="3653938"/>
            <a:ext cx="4466789" cy="297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28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0EAD-4C59-160A-8469-20AD4FCC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990033"/>
                </a:solidFill>
                <a:latin typeface="Poppins Semi bold"/>
              </a:rPr>
              <a:t>Objectives for 2024-25 (1)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EC5E2-45F8-E1C9-849F-DB17DFD24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2994"/>
            <a:ext cx="5181600" cy="5112773"/>
          </a:xfrm>
        </p:spPr>
        <p:txBody>
          <a:bodyPr>
            <a:normAutofit fontScale="25000" lnSpcReduction="20000"/>
          </a:bodyPr>
          <a:lstStyle/>
          <a:p>
            <a:r>
              <a:rPr lang="en-GB" sz="9600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Events - Ambitious programme including</a:t>
            </a:r>
          </a:p>
          <a:p>
            <a:pPr marL="0" indent="0">
              <a:buNone/>
            </a:pPr>
            <a:r>
              <a:rPr lang="en-GB" sz="38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</a:p>
          <a:p>
            <a:pPr lvl="1">
              <a:lnSpc>
                <a:spcPct val="120000"/>
              </a:lnSpc>
            </a:pPr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A new half marathon event in March 2025 </a:t>
            </a:r>
          </a:p>
          <a:p>
            <a:pPr lvl="1">
              <a:lnSpc>
                <a:spcPct val="120000"/>
              </a:lnSpc>
            </a:pPr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The second Love Food event in September 2024 </a:t>
            </a:r>
          </a:p>
          <a:p>
            <a:pPr lvl="1">
              <a:lnSpc>
                <a:spcPct val="120000"/>
              </a:lnSpc>
            </a:pPr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Continuing and extending our existing events programme</a:t>
            </a:r>
          </a:p>
          <a:p>
            <a:pPr marL="457200" lvl="1" indent="0">
              <a:buNone/>
            </a:pPr>
            <a:endParaRPr lang="en-GB" sz="7200" dirty="0"/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8D4382-19A6-D5FE-B34B-19E7E52DF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2994"/>
            <a:ext cx="5181600" cy="4909881"/>
          </a:xfrm>
        </p:spPr>
        <p:txBody>
          <a:bodyPr>
            <a:normAutofit fontScale="25000" lnSpcReduction="20000"/>
          </a:bodyPr>
          <a:lstStyle/>
          <a:p>
            <a:r>
              <a:rPr lang="en-GB" sz="9600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Town Centre  </a:t>
            </a:r>
          </a:p>
          <a:p>
            <a:pPr lvl="1">
              <a:lnSpc>
                <a:spcPct val="120000"/>
              </a:lnSpc>
            </a:pPr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Christmas lights </a:t>
            </a:r>
          </a:p>
          <a:p>
            <a:pPr lvl="1">
              <a:lnSpc>
                <a:spcPct val="120000"/>
              </a:lnSpc>
            </a:pPr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Hanging baskets and planting displays </a:t>
            </a:r>
          </a:p>
          <a:p>
            <a:pPr lvl="1">
              <a:lnSpc>
                <a:spcPct val="120000"/>
              </a:lnSpc>
            </a:pPr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Public toilets project for the town centre – free, safe, modern loos.</a:t>
            </a:r>
          </a:p>
          <a:p>
            <a:pPr lvl="1">
              <a:lnSpc>
                <a:spcPct val="120000"/>
              </a:lnSpc>
            </a:pPr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A new neighbourhood plan for the town centre and beyond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GB" sz="26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GB" sz="9600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Supporting bio-diversity </a:t>
            </a:r>
          </a:p>
          <a:p>
            <a:pPr lvl="1">
              <a:lnSpc>
                <a:spcPct val="120000"/>
              </a:lnSpc>
            </a:pPr>
            <a:r>
              <a:rPr lang="en-GB" sz="6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Seed exchanges </a:t>
            </a:r>
          </a:p>
          <a:p>
            <a:pPr lvl="1">
              <a:lnSpc>
                <a:spcPct val="120000"/>
              </a:lnSpc>
            </a:pPr>
            <a:r>
              <a:rPr lang="en-GB" sz="6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Blister pack recycling </a:t>
            </a:r>
          </a:p>
          <a:p>
            <a:pPr lvl="1">
              <a:lnSpc>
                <a:spcPct val="120000"/>
              </a:lnSpc>
            </a:pPr>
            <a:r>
              <a:rPr lang="en-GB" sz="6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£8k to support projects and make grants, including Love Wildlife  </a:t>
            </a:r>
          </a:p>
        </p:txBody>
      </p:sp>
      <p:pic>
        <p:nvPicPr>
          <p:cNvPr id="8" name="Picture 7" descr="A logo for a town council&#10;&#10;Description automatically generated with medium confidence">
            <a:extLst>
              <a:ext uri="{FF2B5EF4-FFF2-40B4-BE49-F238E27FC236}">
                <a16:creationId xmlns:a16="http://schemas.microsoft.com/office/drawing/2014/main" id="{EE1CF0F9-2D67-B10E-942C-579EA2A4D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252" y="40672"/>
            <a:ext cx="1462548" cy="16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95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0EAD-4C59-160A-8469-20AD4FCC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9003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Objectives for 2024-25 (2)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EC5E2-45F8-E1C9-849F-DB17DFD24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4671"/>
            <a:ext cx="5181600" cy="469229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Poppins SemiBold" panose="00000700000000000000" pitchFamily="2" charset="0"/>
                <a:cs typeface="Poppins SemiBold" panose="00000700000000000000" pitchFamily="2" charset="0"/>
              </a:rPr>
              <a:t>C</a:t>
            </a:r>
            <a:r>
              <a:rPr lang="en-GB" sz="2600" b="1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ommunity</a:t>
            </a:r>
            <a:r>
              <a:rPr lang="en-GB" sz="2600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 Services </a:t>
            </a:r>
          </a:p>
          <a:p>
            <a:pPr marL="0" indent="0">
              <a:buNone/>
            </a:pPr>
            <a:endParaRPr lang="en-GB" sz="22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1"/>
            <a:r>
              <a:rPr lang="en-GB" sz="2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New play area on the Ise –£7000 contribution </a:t>
            </a:r>
          </a:p>
          <a:p>
            <a:pPr lvl="1"/>
            <a:r>
              <a:rPr lang="en-GB" sz="2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Investment in our allotments </a:t>
            </a:r>
          </a:p>
          <a:p>
            <a:pPr lvl="1"/>
            <a:r>
              <a:rPr lang="en-GB" sz="2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Growing the general market </a:t>
            </a:r>
          </a:p>
          <a:p>
            <a:pPr lvl="1"/>
            <a:r>
              <a:rPr lang="en-GB" sz="2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Another speed device </a:t>
            </a:r>
          </a:p>
          <a:p>
            <a:pPr marL="457200" lvl="1" indent="0">
              <a:buNone/>
            </a:pPr>
            <a:endParaRPr lang="en-GB" sz="22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457200" lvl="1" indent="0">
              <a:buNone/>
            </a:pPr>
            <a:endParaRPr lang="en-GB" sz="22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0" indent="0">
              <a:buNone/>
            </a:pPr>
            <a:r>
              <a:rPr lang="en-GB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Supporting culture </a:t>
            </a:r>
          </a:p>
          <a:p>
            <a:pPr marL="0" indent="0">
              <a:buNone/>
            </a:pPr>
            <a:endParaRPr lang="en-GB" b="1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1"/>
            <a:r>
              <a:rPr lang="en-GB" sz="2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Kettering Cultural Consortium</a:t>
            </a:r>
          </a:p>
          <a:p>
            <a:pPr lvl="1"/>
            <a:r>
              <a:rPr lang="en-GB" sz="2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Kettfest</a:t>
            </a:r>
          </a:p>
          <a:p>
            <a:pPr lvl="1"/>
            <a:r>
              <a:rPr lang="en-GB" sz="2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Town Lottery – focus on culture in 2024/5</a:t>
            </a:r>
          </a:p>
          <a:p>
            <a:pPr>
              <a:buFontTx/>
              <a:buChar char="-"/>
            </a:pP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8D4382-19A6-D5FE-B34B-19E7E52DF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12490"/>
            <a:ext cx="5181600" cy="4564473"/>
          </a:xfrm>
        </p:spPr>
        <p:txBody>
          <a:bodyPr>
            <a:normAutofit fontScale="85000" lnSpcReduction="20000"/>
          </a:bodyPr>
          <a:lstStyle/>
          <a:p>
            <a:r>
              <a:rPr lang="en-GB" sz="2600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Voluntary sector grants programme</a:t>
            </a:r>
          </a:p>
          <a:p>
            <a:pPr lvl="1">
              <a:lnSpc>
                <a:spcPct val="120000"/>
              </a:lnSpc>
            </a:pPr>
            <a:endParaRPr lang="en-GB" sz="22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1">
              <a:lnSpc>
                <a:spcPct val="120000"/>
              </a:lnSpc>
            </a:pPr>
            <a:r>
              <a:rPr lang="en-GB" sz="2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£10k to help services which tackle mental ill health or address the cost of living crisis</a:t>
            </a:r>
          </a:p>
          <a:p>
            <a:pPr lvl="1">
              <a:lnSpc>
                <a:spcPct val="120000"/>
              </a:lnSpc>
            </a:pPr>
            <a:r>
              <a:rPr lang="en-GB" sz="2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Ward initiatives budget £10k</a:t>
            </a:r>
          </a:p>
          <a:p>
            <a:pPr lvl="1">
              <a:lnSpc>
                <a:spcPct val="120000"/>
              </a:lnSpc>
            </a:pPr>
            <a:r>
              <a:rPr lang="en-GB" sz="2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Core grant aid - £5k - to </a:t>
            </a:r>
          </a:p>
          <a:p>
            <a:pPr lvl="2">
              <a:lnSpc>
                <a:spcPct val="120000"/>
              </a:lnSpc>
            </a:pPr>
            <a:r>
              <a:rPr lang="en-GB" sz="2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Accommodation Concern  </a:t>
            </a:r>
          </a:p>
          <a:p>
            <a:pPr lvl="2">
              <a:lnSpc>
                <a:spcPct val="120000"/>
              </a:lnSpc>
            </a:pPr>
            <a:r>
              <a:rPr lang="en-GB" sz="2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Kettering </a:t>
            </a:r>
            <a:r>
              <a:rPr lang="en-GB" sz="2200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Homestart</a:t>
            </a:r>
            <a:r>
              <a:rPr lang="en-GB" sz="2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</a:p>
          <a:p>
            <a:pPr lvl="2">
              <a:lnSpc>
                <a:spcPct val="120000"/>
              </a:lnSpc>
            </a:pPr>
            <a:r>
              <a:rPr lang="en-GB" sz="2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Kettering Food Bank</a:t>
            </a:r>
            <a:r>
              <a:rPr lang="en-GB" sz="2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</a:p>
          <a:p>
            <a:pPr marL="914400" lvl="2" indent="0">
              <a:buNone/>
            </a:pPr>
            <a:endParaRPr lang="en-GB" dirty="0"/>
          </a:p>
        </p:txBody>
      </p:sp>
      <p:pic>
        <p:nvPicPr>
          <p:cNvPr id="8" name="Picture 7" descr="A logo for a town council&#10;&#10;Description automatically generated with medium confidence">
            <a:extLst>
              <a:ext uri="{FF2B5EF4-FFF2-40B4-BE49-F238E27FC236}">
                <a16:creationId xmlns:a16="http://schemas.microsoft.com/office/drawing/2014/main" id="{EE1CF0F9-2D67-B10E-942C-579EA2A4D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30034"/>
            <a:ext cx="1295400" cy="150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49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50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4B04C5-CFF0-C1F2-A225-03AB8A954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Poppins Semi bold"/>
              </a:rPr>
              <a:t>Bio-diversity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046" name="Content Placeholder 1034">
            <a:extLst>
              <a:ext uri="{FF2B5EF4-FFF2-40B4-BE49-F238E27FC236}">
                <a16:creationId xmlns:a16="http://schemas.microsoft.com/office/drawing/2014/main" id="{4E8B3135-6743-B41C-45A6-A8BDF81BC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1368" y="2711395"/>
            <a:ext cx="4114801" cy="34655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latin typeface="Poppins Semi bold"/>
              </a:rPr>
              <a:t>Allotments</a:t>
            </a:r>
          </a:p>
          <a:p>
            <a:r>
              <a:rPr lang="en-US" sz="2000" dirty="0">
                <a:latin typeface="Poppins Semi bold"/>
              </a:rPr>
              <a:t>Seed Exchanges</a:t>
            </a:r>
          </a:p>
          <a:p>
            <a:r>
              <a:rPr lang="en-US" sz="2000" dirty="0">
                <a:latin typeface="Poppins Semi bold"/>
              </a:rPr>
              <a:t>Love Wildlife Grants </a:t>
            </a:r>
          </a:p>
          <a:p>
            <a:endParaRPr lang="en-US" sz="2000" dirty="0"/>
          </a:p>
        </p:txBody>
      </p:sp>
      <p:pic>
        <p:nvPicPr>
          <p:cNvPr id="6" name="Content Placeholder 5" descr="A fence with a fence around it&#10;&#10;Description automatically generated">
            <a:extLst>
              <a:ext uri="{FF2B5EF4-FFF2-40B4-BE49-F238E27FC236}">
                <a16:creationId xmlns:a16="http://schemas.microsoft.com/office/drawing/2014/main" id="{4C21D3CD-782B-94AE-8CF0-DC35CA9AC5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r="7192" b="-4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8" name="Picture 7" descr="A poster for a wildlife competition&#10;&#10;Description automatically generated">
            <a:extLst>
              <a:ext uri="{FF2B5EF4-FFF2-40B4-BE49-F238E27FC236}">
                <a16:creationId xmlns:a16="http://schemas.microsoft.com/office/drawing/2014/main" id="{F2B80F7D-3C0A-7993-029E-DDE643C26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6" r="-3" b="19995"/>
          <a:stretch/>
        </p:blipFill>
        <p:spPr>
          <a:xfrm>
            <a:off x="4535181" y="2278582"/>
            <a:ext cx="3636831" cy="3655653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1026" name="Picture 2" descr="Volunteers from left to right, Paul, Kate, Andrew and Jade">
            <a:extLst>
              <a:ext uri="{FF2B5EF4-FFF2-40B4-BE49-F238E27FC236}">
                <a16:creationId xmlns:a16="http://schemas.microsoft.com/office/drawing/2014/main" id="{2C05690B-E390-5305-7EAC-912340B5B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" r="7009" b="-2"/>
          <a:stretch/>
        </p:blipFill>
        <p:spPr bwMode="auto"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logo for a town council&#10;&#10;Description automatically generated with medium confidence">
            <a:extLst>
              <a:ext uri="{FF2B5EF4-FFF2-40B4-BE49-F238E27FC236}">
                <a16:creationId xmlns:a16="http://schemas.microsoft.com/office/drawing/2014/main" id="{E4F77324-5CE9-18FA-9317-599B23AC3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36" y="5243423"/>
            <a:ext cx="1275735" cy="138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61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0EAD-4C59-160A-8469-20AD4FCC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9003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Policies and Priorities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EC5E2-45F8-E1C9-849F-DB17DFD247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0400" b="1" dirty="0">
                <a:solidFill>
                  <a:srgbClr val="99003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Economy</a:t>
            </a:r>
            <a:r>
              <a:rPr lang="en-GB" sz="10400" dirty="0">
                <a:solidFill>
                  <a:srgbClr val="99003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endParaRPr lang="en-GB" sz="104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1"/>
            <a:endParaRPr lang="en-GB" sz="80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1"/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Growth </a:t>
            </a:r>
          </a:p>
          <a:p>
            <a:pPr lvl="1"/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Town centres</a:t>
            </a:r>
          </a:p>
          <a:p>
            <a:pPr marL="914400" lvl="2" indent="0">
              <a:buNone/>
            </a:pPr>
            <a:endParaRPr lang="en-GB" sz="104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0" indent="0">
              <a:buNone/>
            </a:pPr>
            <a:r>
              <a:rPr lang="en-GB" sz="10400" b="1" dirty="0">
                <a:solidFill>
                  <a:srgbClr val="99003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Sustainability</a:t>
            </a:r>
            <a:r>
              <a:rPr lang="en-GB" sz="10400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</a:p>
          <a:p>
            <a:pPr marL="0" indent="0">
              <a:buNone/>
            </a:pPr>
            <a:endParaRPr lang="en-GB" sz="80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1"/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Climate change mitigation </a:t>
            </a:r>
          </a:p>
          <a:p>
            <a:pPr lvl="1"/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Development standards and policies </a:t>
            </a:r>
          </a:p>
          <a:p>
            <a:pPr lvl="1"/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Biodiversity </a:t>
            </a:r>
          </a:p>
          <a:p>
            <a:pPr lvl="1"/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Walking, cycling and public transport 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8D4382-19A6-D5FE-B34B-19E7E52DF4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0400" b="1" dirty="0">
                <a:solidFill>
                  <a:srgbClr val="99003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Organisational effectiveness </a:t>
            </a:r>
            <a:endParaRPr lang="en-GB" sz="104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1"/>
            <a:endParaRPr lang="en-GB" sz="80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1"/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Public Stewardship</a:t>
            </a:r>
          </a:p>
          <a:p>
            <a:pPr lvl="1"/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Communications and engagement </a:t>
            </a:r>
          </a:p>
          <a:p>
            <a:pPr lvl="1"/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Respect and partnership working</a:t>
            </a:r>
          </a:p>
          <a:p>
            <a:pPr lvl="1"/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Sustainable Office </a:t>
            </a:r>
          </a:p>
          <a:p>
            <a:pPr marL="914400" lvl="2" indent="0">
              <a:buNone/>
            </a:pPr>
            <a:endParaRPr lang="en-GB" sz="104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0" indent="0">
              <a:buNone/>
            </a:pPr>
            <a:r>
              <a:rPr lang="en-GB" sz="10400" b="1" dirty="0">
                <a:solidFill>
                  <a:srgbClr val="99003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Health and wellbeing </a:t>
            </a:r>
            <a:endParaRPr lang="en-GB" sz="104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1"/>
            <a:endParaRPr lang="en-GB" sz="80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1"/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Safety </a:t>
            </a:r>
          </a:p>
          <a:p>
            <a:pPr lvl="1"/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Wellbeing </a:t>
            </a:r>
          </a:p>
          <a:p>
            <a:pPr lvl="1"/>
            <a:r>
              <a:rPr lang="en-GB" sz="8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Armed Forces Covenant</a:t>
            </a:r>
          </a:p>
          <a:p>
            <a:endParaRPr lang="en-GB" dirty="0"/>
          </a:p>
        </p:txBody>
      </p:sp>
      <p:pic>
        <p:nvPicPr>
          <p:cNvPr id="8" name="Picture 7" descr="A logo for a town council&#10;&#10;Description automatically generated with medium confidence">
            <a:extLst>
              <a:ext uri="{FF2B5EF4-FFF2-40B4-BE49-F238E27FC236}">
                <a16:creationId xmlns:a16="http://schemas.microsoft.com/office/drawing/2014/main" id="{EE1CF0F9-2D67-B10E-942C-579EA2A4D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30034"/>
            <a:ext cx="1498600" cy="174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0EAD-4C59-160A-8469-20AD4FCC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9003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 We Do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EC5E2-45F8-E1C9-849F-DB17DFD247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Markets </a:t>
            </a:r>
          </a:p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Events</a:t>
            </a:r>
          </a:p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Allotments </a:t>
            </a:r>
          </a:p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Grants </a:t>
            </a:r>
          </a:p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Town Lottery </a:t>
            </a:r>
          </a:p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Planning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Neighbourhood Planning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Responding on planning applications </a:t>
            </a:r>
          </a:p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Supporting local communities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8D4382-19A6-D5FE-B34B-19E7E52DF4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Climate change &amp; biodiversity</a:t>
            </a:r>
          </a:p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Community/road safety </a:t>
            </a:r>
          </a:p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Managing local charities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Fuel grants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Support to students </a:t>
            </a:r>
          </a:p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Mayoralty </a:t>
            </a:r>
          </a:p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Lobbying and influencing </a:t>
            </a:r>
          </a:p>
          <a:p>
            <a:endParaRPr lang="en-GB" dirty="0"/>
          </a:p>
        </p:txBody>
      </p:sp>
      <p:pic>
        <p:nvPicPr>
          <p:cNvPr id="8" name="Picture 7" descr="A logo for a town council&#10;&#10;Description automatically generated with medium confidence">
            <a:extLst>
              <a:ext uri="{FF2B5EF4-FFF2-40B4-BE49-F238E27FC236}">
                <a16:creationId xmlns:a16="http://schemas.microsoft.com/office/drawing/2014/main" id="{EE1CF0F9-2D67-B10E-942C-579EA2A4D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30034"/>
            <a:ext cx="1498600" cy="174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63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0EAD-4C59-160A-8469-20AD4FCC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9003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Our Budget this year (24/5)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EC5E2-45F8-E1C9-849F-DB17DFD247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rgbClr val="99003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£490,000 precept </a:t>
            </a:r>
          </a:p>
          <a:p>
            <a:endParaRPr lang="en-GB" dirty="0">
              <a:solidFill>
                <a:srgbClr val="990033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£29 per band D household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55p a week on average </a:t>
            </a:r>
          </a:p>
          <a:p>
            <a:pPr marL="457200" lvl="1" indent="0">
              <a:buNone/>
            </a:pPr>
            <a:endParaRPr lang="en-GB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GB" dirty="0">
                <a:solidFill>
                  <a:srgbClr val="99003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Income from activities    £33,000</a:t>
            </a:r>
          </a:p>
          <a:p>
            <a:endParaRPr lang="en-GB" dirty="0">
              <a:solidFill>
                <a:srgbClr val="990033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Markets and events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Allotments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Town Lottery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Interest on accounts 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8D4382-19A6-D5FE-B34B-19E7E52DF4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rgbClr val="99003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Major items of spend </a:t>
            </a:r>
          </a:p>
          <a:p>
            <a:pPr marL="0" indent="0">
              <a:buNone/>
            </a:pPr>
            <a:endParaRPr lang="en-GB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Events 			£ 115,000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Christmas Lights	£  40,000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Public toilet project	£ 100,000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Grants 	  		£  40,000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Hanging baskets etc £  28,000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Employees		£  101,000</a:t>
            </a:r>
          </a:p>
        </p:txBody>
      </p:sp>
      <p:pic>
        <p:nvPicPr>
          <p:cNvPr id="8" name="Picture 7" descr="A logo for a town council&#10;&#10;Description automatically generated with medium confidence">
            <a:extLst>
              <a:ext uri="{FF2B5EF4-FFF2-40B4-BE49-F238E27FC236}">
                <a16:creationId xmlns:a16="http://schemas.microsoft.com/office/drawing/2014/main" id="{EE1CF0F9-2D67-B10E-942C-579EA2A4D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30034"/>
            <a:ext cx="1498600" cy="174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7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0EAD-4C59-160A-8469-20AD4FCC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9003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Our 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EC5E2-45F8-E1C9-849F-DB17DFD247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Our members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20 councillors </a:t>
            </a:r>
          </a:p>
          <a:p>
            <a:pPr marL="457200" lvl="1" indent="0">
              <a:buNone/>
            </a:pPr>
            <a:endParaRPr lang="en-GB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r>
              <a:rPr lang="en-GB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Staff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Three office staff - 2.2 FTE</a:t>
            </a:r>
          </a:p>
          <a:p>
            <a:pPr lvl="1"/>
            <a:endParaRPr lang="en-GB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Market superintendent</a:t>
            </a:r>
          </a:p>
          <a:p>
            <a:pPr lvl="1"/>
            <a:endParaRPr lang="en-GB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Casual staff employed on markets and events and to support Mayor 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8D4382-19A6-D5FE-B34B-19E7E52DF4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Land and property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Allotments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Mayoral insignia, robes, mayoral collection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Markets stalls and equipment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Equipment to support events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Speed devices </a:t>
            </a:r>
          </a:p>
          <a:p>
            <a:pPr lvl="1"/>
            <a:endParaRPr lang="en-GB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8016" lvl="1" indent="0">
              <a:buNone/>
            </a:pPr>
            <a:r>
              <a:rPr lang="en-GB" sz="2800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Reserves</a:t>
            </a:r>
            <a:r>
              <a:rPr lang="en-GB" sz="28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Public toilets fund  £100,000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Elections fund 	         £  36,500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General reserves    £  93,500</a:t>
            </a:r>
          </a:p>
          <a:p>
            <a:pPr lvl="1"/>
            <a:endParaRPr lang="en-GB" dirty="0"/>
          </a:p>
        </p:txBody>
      </p:sp>
      <p:pic>
        <p:nvPicPr>
          <p:cNvPr id="8" name="Picture 7" descr="A logo for a town council&#10;&#10;Description automatically generated with medium confidence">
            <a:extLst>
              <a:ext uri="{FF2B5EF4-FFF2-40B4-BE49-F238E27FC236}">
                <a16:creationId xmlns:a16="http://schemas.microsoft.com/office/drawing/2014/main" id="{EE1CF0F9-2D67-B10E-942C-579EA2A4D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30034"/>
            <a:ext cx="1498600" cy="174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6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0EAD-4C59-160A-8469-20AD4FCC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90033"/>
                </a:solidFill>
              </a:rPr>
              <a:t> </a:t>
            </a:r>
            <a:r>
              <a:rPr lang="en-GB" dirty="0">
                <a:solidFill>
                  <a:srgbClr val="99003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Key achievements in 2023-4 (1)</a:t>
            </a:r>
            <a:endParaRPr lang="en-GB" dirty="0">
              <a:solidFill>
                <a:srgbClr val="99003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EC5E2-45F8-E1C9-849F-DB17DFD247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Providing the town’s Christmas lights </a:t>
            </a:r>
          </a:p>
          <a:p>
            <a:endParaRPr lang="en-GB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en-GB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en-GB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8D4382-19A6-D5FE-B34B-19E7E52DF4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Expansion of events programme </a:t>
            </a:r>
          </a:p>
          <a:p>
            <a:pPr marL="0" indent="0">
              <a:buNone/>
            </a:pPr>
            <a:endParaRPr lang="en-GB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New community infrastructure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Speed devices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Bleed kits</a:t>
            </a:r>
          </a:p>
          <a:p>
            <a:endParaRPr lang="en-GB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Improving allotment sites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Fencing at Windmill Ave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Margaret Rd asbestos 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8" name="Picture 7" descr="A logo for a town council&#10;&#10;Description automatically generated with medium confidence">
            <a:extLst>
              <a:ext uri="{FF2B5EF4-FFF2-40B4-BE49-F238E27FC236}">
                <a16:creationId xmlns:a16="http://schemas.microsoft.com/office/drawing/2014/main" id="{EE1CF0F9-2D67-B10E-942C-579EA2A4D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670" y="157419"/>
            <a:ext cx="1498600" cy="1740974"/>
          </a:xfrm>
          <a:prstGeom prst="rect">
            <a:avLst/>
          </a:prstGeom>
        </p:spPr>
      </p:pic>
      <p:pic>
        <p:nvPicPr>
          <p:cNvPr id="4" name="Content Placeholder 5" descr="A christmas tree with lights&#10;&#10;Description automatically generated">
            <a:extLst>
              <a:ext uri="{FF2B5EF4-FFF2-40B4-BE49-F238E27FC236}">
                <a16:creationId xmlns:a16="http://schemas.microsoft.com/office/drawing/2014/main" id="{DFD7B5CC-FB6B-FB4E-61FA-958FCCAD46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1" r="3" b="6653"/>
          <a:stretch/>
        </p:blipFill>
        <p:spPr>
          <a:xfrm>
            <a:off x="1305270" y="2664543"/>
            <a:ext cx="3109415" cy="35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77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B4CCFEE-78C3-492E-93EB-649F7548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49AB0D-5348-2F22-A070-5B303CE5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4"/>
            <a:ext cx="3816095" cy="5898023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1"/>
            <a:r>
              <a:rPr lang="en-US" sz="2800" b="1" kern="1200" dirty="0">
                <a:solidFill>
                  <a:srgbClr val="99003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New Events in 2023 </a:t>
            </a:r>
            <a:br>
              <a:rPr lang="en-US" sz="2400" kern="1200" dirty="0">
                <a:solidFill>
                  <a:schemeClr val="tx1"/>
                </a:solidFill>
                <a:latin typeface="Poppins Semi bold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tx1"/>
                </a:solidFill>
                <a:latin typeface="Poppins Semi bold"/>
                <a:ea typeface="+mj-ea"/>
                <a:cs typeface="+mj-cs"/>
              </a:rPr>
            </a:br>
            <a: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Kettering by the Sea</a:t>
            </a:r>
            <a:b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b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Friday night discos  </a:t>
            </a:r>
            <a:b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b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Christmas lights switch on </a:t>
            </a:r>
            <a:b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b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Love Food at Wicksteed Park </a:t>
            </a:r>
            <a:b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b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Midsummer market for the voluntary sector </a:t>
            </a:r>
            <a:b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b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Skateboarding tuition sessions</a:t>
            </a:r>
            <a:br>
              <a:rPr lang="en-GB" sz="2000" dirty="0"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endParaRPr lang="en-US" sz="2000" kern="1200" dirty="0">
              <a:solidFill>
                <a:schemeClr val="tx1"/>
              </a:solidFill>
              <a:latin typeface="Poppins SemiBold" panose="00000700000000000000" pitchFamily="2" charset="0"/>
              <a:ea typeface="+mj-ea"/>
              <a:cs typeface="Poppins SemiBold" panose="00000700000000000000" pitchFamily="2" charset="0"/>
            </a:endParaRPr>
          </a:p>
        </p:txBody>
      </p:sp>
      <p:pic>
        <p:nvPicPr>
          <p:cNvPr id="16" name="Content Placeholder 15" descr="A group of people sitting on the ground&#10;&#10;Description automatically generated">
            <a:extLst>
              <a:ext uri="{FF2B5EF4-FFF2-40B4-BE49-F238E27FC236}">
                <a16:creationId xmlns:a16="http://schemas.microsoft.com/office/drawing/2014/main" id="{75E7784F-348F-64E2-68D2-7F582CD85F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586" y="254000"/>
            <a:ext cx="3095414" cy="3175000"/>
          </a:xfrm>
        </p:spPr>
      </p:pic>
      <p:pic>
        <p:nvPicPr>
          <p:cNvPr id="8" name="Content Placeholder 7" descr="A large crowd of people in a park&#10;&#10;Description automatically generated">
            <a:extLst>
              <a:ext uri="{FF2B5EF4-FFF2-40B4-BE49-F238E27FC236}">
                <a16:creationId xmlns:a16="http://schemas.microsoft.com/office/drawing/2014/main" id="{62046104-589B-693C-E587-E20A116E80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" r="8091" b="3"/>
          <a:stretch/>
        </p:blipFill>
        <p:spPr>
          <a:xfrm>
            <a:off x="4726375" y="-3"/>
            <a:ext cx="4228635" cy="3694372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</p:pic>
      <p:pic>
        <p:nvPicPr>
          <p:cNvPr id="11" name="Picture 10" descr="A crowd of people at night&#10;&#10;Description automatically generated">
            <a:extLst>
              <a:ext uri="{FF2B5EF4-FFF2-40B4-BE49-F238E27FC236}">
                <a16:creationId xmlns:a16="http://schemas.microsoft.com/office/drawing/2014/main" id="{F782EDEC-8EB8-141F-85C5-37DF712D4B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" r="3" b="3"/>
          <a:stretch/>
        </p:blipFill>
        <p:spPr>
          <a:xfrm>
            <a:off x="4726725" y="3802960"/>
            <a:ext cx="4228282" cy="3055043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19" name="Picture 18" descr="A group of people on a stage&#10;&#10;Description automatically generated">
            <a:extLst>
              <a:ext uri="{FF2B5EF4-FFF2-40B4-BE49-F238E27FC236}">
                <a16:creationId xmlns:a16="http://schemas.microsoft.com/office/drawing/2014/main" id="{1462E076-F726-57D1-5B44-F07705500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586" y="3588489"/>
            <a:ext cx="3092366" cy="3269511"/>
          </a:xfrm>
          <a:prstGeom prst="rect">
            <a:avLst/>
          </a:prstGeom>
        </p:spPr>
      </p:pic>
      <p:pic>
        <p:nvPicPr>
          <p:cNvPr id="23" name="Picture 22" descr="A logo for a town council&#10;&#10;Description automatically generated with medium confidence">
            <a:extLst>
              <a:ext uri="{FF2B5EF4-FFF2-40B4-BE49-F238E27FC236}">
                <a16:creationId xmlns:a16="http://schemas.microsoft.com/office/drawing/2014/main" id="{8ED3747F-A887-A0D4-88DE-AA37FEC890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278" y="5502957"/>
            <a:ext cx="1275735" cy="138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37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52B90-EE9B-02D0-C3C0-0495F9C9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9003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Key Achievements in 2023-24(2) </a:t>
            </a:r>
            <a:endParaRPr lang="en-GB" dirty="0">
              <a:solidFill>
                <a:srgbClr val="C000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518AF-1B74-D849-78B8-81D827A7E3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Grants for voluntary and community sector</a:t>
            </a:r>
          </a:p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Temporary support for Shopmobility </a:t>
            </a:r>
          </a:p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Love Wildlife Grants </a:t>
            </a:r>
          </a:p>
          <a:p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Representing local people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Mental Health Awareness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Access to Newland St </a:t>
            </a:r>
          </a:p>
          <a:p>
            <a:pPr lvl="1"/>
            <a:r>
              <a:rPr lang="en-GB" dirty="0">
                <a:latin typeface="Poppins SemiBold" panose="00000700000000000000" pitchFamily="2" charset="0"/>
                <a:cs typeface="Poppins SemiBold" panose="00000700000000000000" pitchFamily="2" charset="0"/>
              </a:rPr>
              <a:t>Responding on planning and licensing issues 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1E765-1DAF-D155-B046-C8D2741EC9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oppins SemiBold" panose="00000700000000000000" pitchFamily="2" charset="0"/>
                <a:cs typeface="Poppins SemiBold" panose="00000700000000000000" pitchFamily="2" charset="0"/>
              </a:rPr>
              <a:t>Improving the general market</a:t>
            </a:r>
          </a:p>
          <a:p>
            <a:pPr marL="0" indent="0">
              <a:buNone/>
            </a:pPr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r>
              <a:rPr lang="en-US" dirty="0">
                <a:latin typeface="Poppins SemiBold" panose="00000700000000000000" pitchFamily="2" charset="0"/>
                <a:cs typeface="Poppins SemiBold" panose="00000700000000000000" pitchFamily="2" charset="0"/>
              </a:rPr>
              <a:t>Neighbourhood Plan for the Headlands Area adopted April 2023.  </a:t>
            </a:r>
          </a:p>
          <a:p>
            <a:pPr marL="0" indent="0">
              <a:buNone/>
            </a:pPr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r>
              <a:rPr lang="en-US" dirty="0">
                <a:latin typeface="Poppins SemiBold" panose="00000700000000000000" pitchFamily="2" charset="0"/>
                <a:cs typeface="Poppins SemiBold" panose="00000700000000000000" pitchFamily="2" charset="0"/>
              </a:rPr>
              <a:t>New Kettering Cultural Consortium established </a:t>
            </a:r>
            <a:endParaRPr lang="en-GB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5" name="Picture 4" descr="A logo for a town council&#10;&#10;Description automatically generated with medium confidence">
            <a:extLst>
              <a:ext uri="{FF2B5EF4-FFF2-40B4-BE49-F238E27FC236}">
                <a16:creationId xmlns:a16="http://schemas.microsoft.com/office/drawing/2014/main" id="{C623A429-5852-9885-58E7-CEDB940EB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65" y="444001"/>
            <a:ext cx="1275735" cy="138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38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F9BC-9010-8E75-22D5-152FFC4AB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90033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Growing the General Market    </a:t>
            </a:r>
            <a:endParaRPr lang="en-GB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7" name="Content Placeholder 6" descr="A person holding a stuffed animal&#10;&#10;Description automatically generated">
            <a:extLst>
              <a:ext uri="{FF2B5EF4-FFF2-40B4-BE49-F238E27FC236}">
                <a16:creationId xmlns:a16="http://schemas.microsoft.com/office/drawing/2014/main" id="{C5799E3A-91F8-4EF1-EFD2-2899FB2ABC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9" y="1463618"/>
            <a:ext cx="3080880" cy="4107841"/>
          </a:xfrm>
        </p:spPr>
      </p:pic>
      <p:pic>
        <p:nvPicPr>
          <p:cNvPr id="5" name="Picture 4" descr="A logo for a town council&#10;&#10;Description automatically generated with medium confidence">
            <a:extLst>
              <a:ext uri="{FF2B5EF4-FFF2-40B4-BE49-F238E27FC236}">
                <a16:creationId xmlns:a16="http://schemas.microsoft.com/office/drawing/2014/main" id="{0652D1C6-0392-B32D-5AAE-BFA77549A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064" y="359349"/>
            <a:ext cx="1275735" cy="1381624"/>
          </a:xfrm>
          <a:prstGeom prst="rect">
            <a:avLst/>
          </a:prstGeom>
        </p:spPr>
      </p:pic>
      <p:pic>
        <p:nvPicPr>
          <p:cNvPr id="16" name="Content Placeholder 15" descr="A person standing in front of a table full of bread&#10;&#10;Description automatically generated">
            <a:extLst>
              <a:ext uri="{FF2B5EF4-FFF2-40B4-BE49-F238E27FC236}">
                <a16:creationId xmlns:a16="http://schemas.microsoft.com/office/drawing/2014/main" id="{63F55877-AE0E-E707-2F25-D3DBF95D6F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19" y="2448146"/>
            <a:ext cx="5181600" cy="3886200"/>
          </a:xfrm>
        </p:spPr>
      </p:pic>
      <p:pic>
        <p:nvPicPr>
          <p:cNvPr id="18" name="Picture 17" descr="A display of colorful objects&#10;&#10;Description automatically generated">
            <a:extLst>
              <a:ext uri="{FF2B5EF4-FFF2-40B4-BE49-F238E27FC236}">
                <a16:creationId xmlns:a16="http://schemas.microsoft.com/office/drawing/2014/main" id="{6594A088-4978-8B1C-386D-F5446F0DF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842" y="1740973"/>
            <a:ext cx="3487480" cy="269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2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1fcad13-9fe1-4b05-83cd-be575274fc3f" xsi:nil="true"/>
    <lcf76f155ced4ddcb4097134ff3c332f xmlns="8a79b042-d511-46e5-ad15-39d624c9835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7DE79C03D4544CA67255BA7A87DD59" ma:contentTypeVersion="18" ma:contentTypeDescription="Create a new document." ma:contentTypeScope="" ma:versionID="431a453f99e35f882f1bda9b9e90e43b">
  <xsd:schema xmlns:xsd="http://www.w3.org/2001/XMLSchema" xmlns:xs="http://www.w3.org/2001/XMLSchema" xmlns:p="http://schemas.microsoft.com/office/2006/metadata/properties" xmlns:ns2="8a79b042-d511-46e5-ad15-39d624c98353" xmlns:ns3="51fcad13-9fe1-4b05-83cd-be575274fc3f" targetNamespace="http://schemas.microsoft.com/office/2006/metadata/properties" ma:root="true" ma:fieldsID="efc7fd065944e421841494c57f6435af" ns2:_="" ns3:_="">
    <xsd:import namespace="8a79b042-d511-46e5-ad15-39d624c98353"/>
    <xsd:import namespace="51fcad13-9fe1-4b05-83cd-be575274fc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79b042-d511-46e5-ad15-39d624c983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abcf87a-a517-4603-9977-ea0d869cb4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fcad13-9fe1-4b05-83cd-be575274fc3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63cf0c-22a3-47c5-a813-aad477174df0}" ma:internalName="TaxCatchAll" ma:showField="CatchAllData" ma:web="51fcad13-9fe1-4b05-83cd-be575274fc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DEB3C6-BC31-40DC-87D2-456F8CCFF7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DC1F69-402D-4B2A-AE0F-0787BD605969}">
  <ds:schemaRefs>
    <ds:schemaRef ds:uri="http://www.w3.org/XML/1998/namespace"/>
    <ds:schemaRef ds:uri="http://purl.org/dc/terms/"/>
    <ds:schemaRef ds:uri="8a79b042-d511-46e5-ad15-39d624c98353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51fcad13-9fe1-4b05-83cd-be575274fc3f"/>
  </ds:schemaRefs>
</ds:datastoreItem>
</file>

<file path=customXml/itemProps3.xml><?xml version="1.0" encoding="utf-8"?>
<ds:datastoreItem xmlns:ds="http://schemas.openxmlformats.org/officeDocument/2006/customXml" ds:itemID="{30C47F49-81A9-4C55-91F3-3B23F68FFC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79b042-d511-46e5-ad15-39d624c98353"/>
    <ds:schemaRef ds:uri="51fcad13-9fe1-4b05-83cd-be575274fc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553</Words>
  <Application>Microsoft Office PowerPoint</Application>
  <PresentationFormat>Widescreen</PresentationFormat>
  <Paragraphs>166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Poppins Semi bold</vt:lpstr>
      <vt:lpstr>Poppins SemiBold</vt:lpstr>
      <vt:lpstr>Office Theme</vt:lpstr>
      <vt:lpstr>Kettering Town Council  Activity and Finances </vt:lpstr>
      <vt:lpstr>Policies and Priorities </vt:lpstr>
      <vt:lpstr>What We Do </vt:lpstr>
      <vt:lpstr>Our Budget this year (24/5)</vt:lpstr>
      <vt:lpstr>Our resources </vt:lpstr>
      <vt:lpstr> Key achievements in 2023-4 (1)</vt:lpstr>
      <vt:lpstr>New Events in 2023   Kettering by the Sea  Friday night discos    Christmas lights switch on   Love Food at Wicksteed Park   Midsummer market for the voluntary sector   Skateboarding tuition sessions </vt:lpstr>
      <vt:lpstr>Key Achievements in 2023-24(2) </vt:lpstr>
      <vt:lpstr>Growing the General Market    </vt:lpstr>
      <vt:lpstr> Supporting the Community </vt:lpstr>
      <vt:lpstr>Objectives for 2024-25 (1)   </vt:lpstr>
      <vt:lpstr>Objectives for 2024-25 (2)   </vt:lpstr>
      <vt:lpstr>Bio-diversity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Kettering Town Council – After Year One</dc:title>
  <dc:creator>Martin Hammond, Kettering Town Council</dc:creator>
  <cp:lastModifiedBy>Zuzanna  Brzostowska</cp:lastModifiedBy>
  <cp:revision>6</cp:revision>
  <cp:lastPrinted>2023-05-24T14:29:21Z</cp:lastPrinted>
  <dcterms:created xsi:type="dcterms:W3CDTF">2022-05-09T15:02:13Z</dcterms:created>
  <dcterms:modified xsi:type="dcterms:W3CDTF">2024-05-22T12:49:07Z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0x0101005E7DE79C03D4544CA67255BA7A87DD59</vt:lpwstr>
  </property>
  <property fmtid="{D5CDD505-2E9C-101B-9397-08002B2CF9AE}" pid="3" name="MediaServiceImageTags">
    <vt:lpwstr/>
  </property>
</Properties>
</file>