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67" r:id="rId6"/>
    <p:sldId id="269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34E5E78-CAE9-43CF-9E23-C53460060929}" v="1" dt="2024-09-09T08:49:23.04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5" d="100"/>
          <a:sy n="65" d="100"/>
        </p:scale>
        <p:origin x="72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tin Hammond, Kettering Town Council" userId="e0660e6d-400c-42cd-a19c-eac253755cc3" providerId="ADAL" clId="{634E5E78-CAE9-43CF-9E23-C53460060929}"/>
    <pc:docChg chg="custSel delSld modSld">
      <pc:chgData name="Martin Hammond, Kettering Town Council" userId="e0660e6d-400c-42cd-a19c-eac253755cc3" providerId="ADAL" clId="{634E5E78-CAE9-43CF-9E23-C53460060929}" dt="2024-09-09T09:40:33.310" v="1825" actId="2710"/>
      <pc:docMkLst>
        <pc:docMk/>
      </pc:docMkLst>
      <pc:sldChg chg="modSp mod">
        <pc:chgData name="Martin Hammond, Kettering Town Council" userId="e0660e6d-400c-42cd-a19c-eac253755cc3" providerId="ADAL" clId="{634E5E78-CAE9-43CF-9E23-C53460060929}" dt="2024-09-09T08:46:29.228" v="100" actId="14100"/>
        <pc:sldMkLst>
          <pc:docMk/>
          <pc:sldMk cId="3942107086" sldId="256"/>
        </pc:sldMkLst>
        <pc:spChg chg="mod">
          <ac:chgData name="Martin Hammond, Kettering Town Council" userId="e0660e6d-400c-42cd-a19c-eac253755cc3" providerId="ADAL" clId="{634E5E78-CAE9-43CF-9E23-C53460060929}" dt="2024-09-09T08:46:29.228" v="100" actId="14100"/>
          <ac:spMkLst>
            <pc:docMk/>
            <pc:sldMk cId="3942107086" sldId="256"/>
            <ac:spMk id="2" creationId="{1D593C1E-F645-9C92-6BE3-25CB51C94366}"/>
          </ac:spMkLst>
        </pc:spChg>
        <pc:spChg chg="mod">
          <ac:chgData name="Martin Hammond, Kettering Town Council" userId="e0660e6d-400c-42cd-a19c-eac253755cc3" providerId="ADAL" clId="{634E5E78-CAE9-43CF-9E23-C53460060929}" dt="2024-09-09T08:46:18.446" v="98" actId="20577"/>
          <ac:spMkLst>
            <pc:docMk/>
            <pc:sldMk cId="3942107086" sldId="256"/>
            <ac:spMk id="3" creationId="{4300F635-8E29-2073-9293-05B171E84E47}"/>
          </ac:spMkLst>
        </pc:spChg>
      </pc:sldChg>
      <pc:sldChg chg="del">
        <pc:chgData name="Martin Hammond, Kettering Town Council" userId="e0660e6d-400c-42cd-a19c-eac253755cc3" providerId="ADAL" clId="{634E5E78-CAE9-43CF-9E23-C53460060929}" dt="2024-09-09T08:47:20.866" v="106" actId="47"/>
        <pc:sldMkLst>
          <pc:docMk/>
          <pc:sldMk cId="1228954014" sldId="260"/>
        </pc:sldMkLst>
      </pc:sldChg>
      <pc:sldChg chg="del">
        <pc:chgData name="Martin Hammond, Kettering Town Council" userId="e0660e6d-400c-42cd-a19c-eac253755cc3" providerId="ADAL" clId="{634E5E78-CAE9-43CF-9E23-C53460060929}" dt="2024-09-09T08:46:38.208" v="101" actId="2696"/>
        <pc:sldMkLst>
          <pc:docMk/>
          <pc:sldMk cId="1222044491" sldId="263"/>
        </pc:sldMkLst>
      </pc:sldChg>
      <pc:sldChg chg="del">
        <pc:chgData name="Martin Hammond, Kettering Town Council" userId="e0660e6d-400c-42cd-a19c-eac253755cc3" providerId="ADAL" clId="{634E5E78-CAE9-43CF-9E23-C53460060929}" dt="2024-09-09T08:46:46.706" v="102" actId="2696"/>
        <pc:sldMkLst>
          <pc:docMk/>
          <pc:sldMk cId="1433968862" sldId="264"/>
        </pc:sldMkLst>
      </pc:sldChg>
      <pc:sldChg chg="addSp delSp modSp mod">
        <pc:chgData name="Martin Hammond, Kettering Town Council" userId="e0660e6d-400c-42cd-a19c-eac253755cc3" providerId="ADAL" clId="{634E5E78-CAE9-43CF-9E23-C53460060929}" dt="2024-09-09T08:59:18.342" v="751" actId="20577"/>
        <pc:sldMkLst>
          <pc:docMk/>
          <pc:sldMk cId="516803879" sldId="267"/>
        </pc:sldMkLst>
        <pc:spChg chg="mod">
          <ac:chgData name="Martin Hammond, Kettering Town Council" userId="e0660e6d-400c-42cd-a19c-eac253755cc3" providerId="ADAL" clId="{634E5E78-CAE9-43CF-9E23-C53460060929}" dt="2024-09-09T08:48:17.355" v="191" actId="6549"/>
          <ac:spMkLst>
            <pc:docMk/>
            <pc:sldMk cId="516803879" sldId="267"/>
            <ac:spMk id="2" creationId="{7AFA2E34-0EE2-D72B-95E1-F87BFFC22AD8}"/>
          </ac:spMkLst>
        </pc:spChg>
        <pc:spChg chg="mod">
          <ac:chgData name="Martin Hammond, Kettering Town Council" userId="e0660e6d-400c-42cd-a19c-eac253755cc3" providerId="ADAL" clId="{634E5E78-CAE9-43CF-9E23-C53460060929}" dt="2024-09-09T08:59:07.770" v="749" actId="113"/>
          <ac:spMkLst>
            <pc:docMk/>
            <pc:sldMk cId="516803879" sldId="267"/>
            <ac:spMk id="3" creationId="{8BE4FACD-8353-ECD2-FF16-61FBD79B9C5E}"/>
          </ac:spMkLst>
        </pc:spChg>
        <pc:spChg chg="mod">
          <ac:chgData name="Martin Hammond, Kettering Town Council" userId="e0660e6d-400c-42cd-a19c-eac253755cc3" providerId="ADAL" clId="{634E5E78-CAE9-43CF-9E23-C53460060929}" dt="2024-09-09T08:59:18.342" v="751" actId="20577"/>
          <ac:spMkLst>
            <pc:docMk/>
            <pc:sldMk cId="516803879" sldId="267"/>
            <ac:spMk id="4" creationId="{2C429689-8BA7-9D9D-9CA8-4EB035634EBF}"/>
          </ac:spMkLst>
        </pc:spChg>
        <pc:picChg chg="del">
          <ac:chgData name="Martin Hammond, Kettering Town Council" userId="e0660e6d-400c-42cd-a19c-eac253755cc3" providerId="ADAL" clId="{634E5E78-CAE9-43CF-9E23-C53460060929}" dt="2024-09-09T08:48:09.545" v="190" actId="478"/>
          <ac:picMkLst>
            <pc:docMk/>
            <pc:sldMk cId="516803879" sldId="267"/>
            <ac:picMk id="6" creationId="{816B97AF-76FC-61DD-9F0E-E0937A0E89FD}"/>
          </ac:picMkLst>
        </pc:picChg>
        <pc:picChg chg="add mod">
          <ac:chgData name="Martin Hammond, Kettering Town Council" userId="e0660e6d-400c-42cd-a19c-eac253755cc3" providerId="ADAL" clId="{634E5E78-CAE9-43CF-9E23-C53460060929}" dt="2024-09-09T08:49:26.716" v="193" actId="1076"/>
          <ac:picMkLst>
            <pc:docMk/>
            <pc:sldMk cId="516803879" sldId="267"/>
            <ac:picMk id="7" creationId="{E5082000-7DEB-EEB8-1FFB-4B703F459D6C}"/>
          </ac:picMkLst>
        </pc:picChg>
      </pc:sldChg>
      <pc:sldChg chg="modSp mod">
        <pc:chgData name="Martin Hammond, Kettering Town Council" userId="e0660e6d-400c-42cd-a19c-eac253755cc3" providerId="ADAL" clId="{634E5E78-CAE9-43CF-9E23-C53460060929}" dt="2024-09-09T09:40:33.310" v="1825" actId="2710"/>
        <pc:sldMkLst>
          <pc:docMk/>
          <pc:sldMk cId="2563416483" sldId="269"/>
        </pc:sldMkLst>
        <pc:spChg chg="mod">
          <ac:chgData name="Martin Hammond, Kettering Town Council" userId="e0660e6d-400c-42cd-a19c-eac253755cc3" providerId="ADAL" clId="{634E5E78-CAE9-43CF-9E23-C53460060929}" dt="2024-09-09T08:59:51.725" v="769" actId="14100"/>
          <ac:spMkLst>
            <pc:docMk/>
            <pc:sldMk cId="2563416483" sldId="269"/>
            <ac:spMk id="2" creationId="{7AFA2E34-0EE2-D72B-95E1-F87BFFC22AD8}"/>
          </ac:spMkLst>
        </pc:spChg>
        <pc:spChg chg="mod">
          <ac:chgData name="Martin Hammond, Kettering Town Council" userId="e0660e6d-400c-42cd-a19c-eac253755cc3" providerId="ADAL" clId="{634E5E78-CAE9-43CF-9E23-C53460060929}" dt="2024-09-09T09:17:31.030" v="1366" actId="6549"/>
          <ac:spMkLst>
            <pc:docMk/>
            <pc:sldMk cId="2563416483" sldId="269"/>
            <ac:spMk id="3" creationId="{8BE4FACD-8353-ECD2-FF16-61FBD79B9C5E}"/>
          </ac:spMkLst>
        </pc:spChg>
        <pc:spChg chg="mod">
          <ac:chgData name="Martin Hammond, Kettering Town Council" userId="e0660e6d-400c-42cd-a19c-eac253755cc3" providerId="ADAL" clId="{634E5E78-CAE9-43CF-9E23-C53460060929}" dt="2024-09-09T09:40:33.310" v="1825" actId="2710"/>
          <ac:spMkLst>
            <pc:docMk/>
            <pc:sldMk cId="2563416483" sldId="269"/>
            <ac:spMk id="4" creationId="{2C429689-8BA7-9D9D-9CA8-4EB035634EBF}"/>
          </ac:spMkLst>
        </pc:spChg>
      </pc:sldChg>
      <pc:sldChg chg="del">
        <pc:chgData name="Martin Hammond, Kettering Town Council" userId="e0660e6d-400c-42cd-a19c-eac253755cc3" providerId="ADAL" clId="{634E5E78-CAE9-43CF-9E23-C53460060929}" dt="2024-09-09T09:19:51.197" v="1562" actId="2696"/>
        <pc:sldMkLst>
          <pc:docMk/>
          <pc:sldMk cId="1686316804" sldId="270"/>
        </pc:sldMkLst>
      </pc:sldChg>
      <pc:sldChg chg="del">
        <pc:chgData name="Martin Hammond, Kettering Town Council" userId="e0660e6d-400c-42cd-a19c-eac253755cc3" providerId="ADAL" clId="{634E5E78-CAE9-43CF-9E23-C53460060929}" dt="2024-09-09T08:47:12.682" v="104" actId="47"/>
        <pc:sldMkLst>
          <pc:docMk/>
          <pc:sldMk cId="2796279586" sldId="271"/>
        </pc:sldMkLst>
      </pc:sldChg>
      <pc:sldChg chg="del">
        <pc:chgData name="Martin Hammond, Kettering Town Council" userId="e0660e6d-400c-42cd-a19c-eac253755cc3" providerId="ADAL" clId="{634E5E78-CAE9-43CF-9E23-C53460060929}" dt="2024-09-09T08:47:15.832" v="105" actId="47"/>
        <pc:sldMkLst>
          <pc:docMk/>
          <pc:sldMk cId="2680923706" sldId="273"/>
        </pc:sldMkLst>
      </pc:sldChg>
      <pc:sldChg chg="del">
        <pc:chgData name="Martin Hammond, Kettering Town Council" userId="e0660e6d-400c-42cd-a19c-eac253755cc3" providerId="ADAL" clId="{634E5E78-CAE9-43CF-9E23-C53460060929}" dt="2024-09-09T08:47:24.735" v="108" actId="47"/>
        <pc:sldMkLst>
          <pc:docMk/>
          <pc:sldMk cId="1078633373" sldId="274"/>
        </pc:sldMkLst>
      </pc:sldChg>
      <pc:sldChg chg="del">
        <pc:chgData name="Martin Hammond, Kettering Town Council" userId="e0660e6d-400c-42cd-a19c-eac253755cc3" providerId="ADAL" clId="{634E5E78-CAE9-43CF-9E23-C53460060929}" dt="2024-09-09T08:47:22.716" v="107" actId="47"/>
        <pc:sldMkLst>
          <pc:docMk/>
          <pc:sldMk cId="3706224723" sldId="275"/>
        </pc:sldMkLst>
      </pc:sldChg>
      <pc:sldChg chg="del">
        <pc:chgData name="Martin Hammond, Kettering Town Council" userId="e0660e6d-400c-42cd-a19c-eac253755cc3" providerId="ADAL" clId="{634E5E78-CAE9-43CF-9E23-C53460060929}" dt="2024-09-09T08:47:26.524" v="109" actId="47"/>
        <pc:sldMkLst>
          <pc:docMk/>
          <pc:sldMk cId="1525853957" sldId="276"/>
        </pc:sldMkLst>
      </pc:sldChg>
      <pc:sldChg chg="del">
        <pc:chgData name="Martin Hammond, Kettering Town Council" userId="e0660e6d-400c-42cd-a19c-eac253755cc3" providerId="ADAL" clId="{634E5E78-CAE9-43CF-9E23-C53460060929}" dt="2024-09-09T08:47:27.960" v="110" actId="47"/>
        <pc:sldMkLst>
          <pc:docMk/>
          <pc:sldMk cId="3209207435" sldId="277"/>
        </pc:sldMkLst>
      </pc:sldChg>
      <pc:sldChg chg="del">
        <pc:chgData name="Martin Hammond, Kettering Town Council" userId="e0660e6d-400c-42cd-a19c-eac253755cc3" providerId="ADAL" clId="{634E5E78-CAE9-43CF-9E23-C53460060929}" dt="2024-09-09T08:47:06.908" v="103" actId="2696"/>
        <pc:sldMkLst>
          <pc:docMk/>
          <pc:sldMk cId="4207160868" sldId="278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2BF4B6-209D-803E-2F0D-CB871880497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9AFAADD-E2FA-98A4-9FC9-361BD14CD0E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8BDD35-A31D-7930-8FA6-7CA152ED9E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77939-0305-4B64-8D5A-2C6F11360DAE}" type="datetimeFigureOut">
              <a:rPr lang="en-GB" smtClean="0"/>
              <a:t>09/09/2024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328FB5-5EE9-5B55-5190-14522F176D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58B4AB-4C8E-4D26-C653-123EA98340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9A153-8434-4A74-A75C-04334A3813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38652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38AD56-37D6-E025-2EBA-074431A68C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21080F6-BA3D-299F-CD9C-D34C5A3ECB2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351356-8D0F-6723-9217-0C4A136D79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77939-0305-4B64-8D5A-2C6F11360DAE}" type="datetimeFigureOut">
              <a:rPr lang="en-GB" smtClean="0"/>
              <a:t>09/09/2024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AF8174-C4D8-28BD-F85D-B34F517674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4773CB-3932-0ABA-4315-30FE90A2ED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9A153-8434-4A74-A75C-04334A3813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45555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C7E2458-7E59-A65E-35C6-5FDB50521D6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D4AFE0F-F09F-2D33-D2D1-B148FBD484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10991E-E1FB-4674-15B1-D619533BAD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77939-0305-4B64-8D5A-2C6F11360DAE}" type="datetimeFigureOut">
              <a:rPr lang="en-GB" smtClean="0"/>
              <a:t>09/09/2024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4BE099-19A0-7FE0-DDA7-53C03EC42C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C212EC-3ED4-D4DD-E89B-677D4F3AFE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9A153-8434-4A74-A75C-04334A3813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16470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B6FDA4-2A47-120B-400D-62F15ABE6B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9117A2-12BC-38F4-FE78-778B5A795D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CADE05-E287-9676-A849-30E81066DE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77939-0305-4B64-8D5A-2C6F11360DAE}" type="datetimeFigureOut">
              <a:rPr lang="en-GB" smtClean="0"/>
              <a:t>09/09/2024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65A0C4-D88A-0590-AD55-94AC5ECD4B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9569D9-78A8-56A2-4B8D-B0182F9B64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9A153-8434-4A74-A75C-04334A3813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21878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60C9E4-E03C-C646-9EB3-244D554EFC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D704F66-40E5-4FE2-02CF-B7C231BA99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5E0072-C9B0-971B-D8D0-1C20000711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77939-0305-4B64-8D5A-2C6F11360DAE}" type="datetimeFigureOut">
              <a:rPr lang="en-GB" smtClean="0"/>
              <a:t>09/09/2024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DB8686-48B9-4132-4C27-EAE31AB267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A8E507-A0AA-ED07-812F-FB129B4036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9A153-8434-4A74-A75C-04334A3813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6062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0AD3BE-E28F-850B-099F-BE782F8982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8FA9AD-5E2A-B983-87F2-54F92DBA9F1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2260167-A83F-C406-4EE9-3D1324A31D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3CEBD0E-0EA4-C202-9EEE-21F96C4F20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77939-0305-4B64-8D5A-2C6F11360DAE}" type="datetimeFigureOut">
              <a:rPr lang="en-GB" smtClean="0"/>
              <a:t>09/09/2024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FE993EC-0A5D-00F8-325D-07E9BABB44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57256A-429A-21F8-C3DC-9563814FAE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9A153-8434-4A74-A75C-04334A3813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33984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CFC5F3-4D18-8672-4718-F3FF258891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3827032-0DD7-5292-BA0D-3FE7BC10CE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E5B7ABE-E824-C5B2-680D-B56684C934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C73801B-7DFB-ED00-19BB-854990741C7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77B2E8E-3909-6F92-4154-22BADF9064B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6FE599C-6E00-BDE8-9182-0CB9657067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77939-0305-4B64-8D5A-2C6F11360DAE}" type="datetimeFigureOut">
              <a:rPr lang="en-GB" smtClean="0"/>
              <a:t>09/09/2024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91E6204-0BEF-FE3E-76B4-FD8004B0B3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6B27A13-1B7A-502C-63D1-28E8465C5E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9A153-8434-4A74-A75C-04334A3813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75500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12D13E-0E34-9D1E-57D1-88E4E22111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A5F5FEB-959E-0E6D-B73D-ED537321FB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77939-0305-4B64-8D5A-2C6F11360DAE}" type="datetimeFigureOut">
              <a:rPr lang="en-GB" smtClean="0"/>
              <a:t>09/09/2024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6168EA8-099D-7EC0-DADC-51F2B7D52B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EE07F74-CF86-777B-283A-7936D4E4EC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9A153-8434-4A74-A75C-04334A3813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53733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9C4A4F6-D5D5-4369-711B-8E409DDADA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77939-0305-4B64-8D5A-2C6F11360DAE}" type="datetimeFigureOut">
              <a:rPr lang="en-GB" smtClean="0"/>
              <a:t>09/09/2024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EA8705A-6C1F-83F6-AB81-A4E7D35A71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40CB7B-6C91-DE33-8057-9427BEF97E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9A153-8434-4A74-A75C-04334A3813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2107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ED292B-B01C-6E2B-2A10-EA819B7AE2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454D30-6C98-B51B-CC1A-1514D10766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615F38A-792F-F52B-B9F9-D3394ADB58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5C6D804-5D97-08F3-D56A-4099685011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77939-0305-4B64-8D5A-2C6F11360DAE}" type="datetimeFigureOut">
              <a:rPr lang="en-GB" smtClean="0"/>
              <a:t>09/09/2024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C461E17-0BB5-A219-D7E7-A98B58D5ED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00C733-4C96-AC89-2C01-7FB487846C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9A153-8434-4A74-A75C-04334A3813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26666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BA91B4-52E6-8B17-D332-387F0AF62E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CD751D2-53C6-3913-91B4-5B489D32525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936BEC0-15C9-6CF6-B96D-3A783D0A9F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032ECA7-F4A5-9210-2748-D27C5044CC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77939-0305-4B64-8D5A-2C6F11360DAE}" type="datetimeFigureOut">
              <a:rPr lang="en-GB" smtClean="0"/>
              <a:t>09/09/2024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093DEB7-B7DB-2973-D35A-F2DF747EC1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0BECA97-5B29-DCB2-8C86-F8C08B403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9A153-8434-4A74-A75C-04334A3813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5145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2A4865B-5775-EAC3-6F8E-AB2DF4094A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B7C899A-4CAF-6F9D-9C59-C58BA96546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701FA0-AE66-5DFD-4F29-A5F862F755E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A77939-0305-4B64-8D5A-2C6F11360DAE}" type="datetimeFigureOut">
              <a:rPr lang="en-GB" smtClean="0"/>
              <a:t>09/09/2024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0B5821-EC2F-6C3C-C26A-6D5503C5167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64D816-05DA-2F49-7FDA-B3897E091FD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69A153-8434-4A74-A75C-04334A3813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68311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7" name="Rectangle 26">
            <a:extLst>
              <a:ext uri="{FF2B5EF4-FFF2-40B4-BE49-F238E27FC236}">
                <a16:creationId xmlns:a16="http://schemas.microsoft.com/office/drawing/2014/main" id="{6CCA5F87-1D1E-45CB-8D83-FC7EEFAD99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3" name="Picture 22">
            <a:extLst>
              <a:ext uri="{FF2B5EF4-FFF2-40B4-BE49-F238E27FC236}">
                <a16:creationId xmlns:a16="http://schemas.microsoft.com/office/drawing/2014/main" id="{95E774D5-D08C-AE3F-59F0-3FE4EA731E12}"/>
              </a:ext>
            </a:extLst>
          </p:cNvPr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42" r="2642"/>
          <a:stretch/>
        </p:blipFill>
        <p:spPr>
          <a:xfrm>
            <a:off x="10884" y="0"/>
            <a:ext cx="8340636" cy="6858000"/>
          </a:xfrm>
          <a:prstGeom prst="rect">
            <a:avLst/>
          </a:prstGeom>
        </p:spPr>
      </p:pic>
      <p:sp>
        <p:nvSpPr>
          <p:cNvPr id="29" name="Rectangle 28">
            <a:extLst>
              <a:ext uri="{FF2B5EF4-FFF2-40B4-BE49-F238E27FC236}">
                <a16:creationId xmlns:a16="http://schemas.microsoft.com/office/drawing/2014/main" id="{7CCFC2C6-6238-4A2F-93DE-2ADF74AF63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711652" y="0"/>
            <a:ext cx="8480347" cy="6858000"/>
          </a:xfrm>
          <a:prstGeom prst="rect">
            <a:avLst/>
          </a:prstGeom>
          <a:gradFill>
            <a:gsLst>
              <a:gs pos="48000">
                <a:schemeClr val="bg1"/>
              </a:gs>
              <a:gs pos="35000">
                <a:schemeClr val="bg1">
                  <a:alpha val="77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300F635-8E29-2073-9293-05B171E84E4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532016" y="4918762"/>
            <a:ext cx="4339944" cy="1162301"/>
          </a:xfrm>
        </p:spPr>
        <p:txBody>
          <a:bodyPr>
            <a:normAutofit/>
          </a:bodyPr>
          <a:lstStyle/>
          <a:p>
            <a:r>
              <a:rPr lang="en-GB" dirty="0">
                <a:latin typeface="Poppins Medium" panose="00000600000000000000" pitchFamily="2" charset="0"/>
                <a:cs typeface="Poppins Medium" panose="00000600000000000000" pitchFamily="2" charset="0"/>
              </a:rPr>
              <a:t>Kettering Town Meeting </a:t>
            </a:r>
            <a:br>
              <a:rPr lang="en-GB" sz="2000" dirty="0">
                <a:latin typeface="Poppins Medium" panose="00000600000000000000" pitchFamily="2" charset="0"/>
                <a:cs typeface="Poppins Medium" panose="00000600000000000000" pitchFamily="2" charset="0"/>
              </a:rPr>
            </a:br>
            <a:endParaRPr lang="en-GB" sz="2000" dirty="0">
              <a:latin typeface="Poppins Medium" panose="00000600000000000000" pitchFamily="2" charset="0"/>
              <a:cs typeface="Poppins Medium" panose="00000600000000000000" pitchFamily="2" charset="0"/>
            </a:endParaRPr>
          </a:p>
          <a:p>
            <a:r>
              <a:rPr lang="en-GB" sz="1600" dirty="0">
                <a:latin typeface="Poppins Medium" panose="00000600000000000000" pitchFamily="2" charset="0"/>
                <a:cs typeface="Poppins Medium" panose="00000600000000000000" pitchFamily="2" charset="0"/>
              </a:rPr>
              <a:t>Wednesday 11</a:t>
            </a:r>
            <a:r>
              <a:rPr lang="en-GB" sz="1600" baseline="30000" dirty="0">
                <a:latin typeface="Poppins Medium" panose="00000600000000000000" pitchFamily="2" charset="0"/>
                <a:cs typeface="Poppins Medium" panose="00000600000000000000" pitchFamily="2" charset="0"/>
              </a:rPr>
              <a:t>th</a:t>
            </a:r>
            <a:r>
              <a:rPr lang="en-GB" sz="1600" dirty="0">
                <a:latin typeface="Poppins Medium" panose="00000600000000000000" pitchFamily="2" charset="0"/>
                <a:cs typeface="Poppins Medium" panose="00000600000000000000" pitchFamily="2" charset="0"/>
              </a:rPr>
              <a:t> September  2023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8130540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851648" y="4546920"/>
            <a:ext cx="402336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629E0AF-883F-BEFF-2C29-F5D0D6EDD807}"/>
              </a:ext>
            </a:extLst>
          </p:cNvPr>
          <p:cNvSpPr/>
          <p:nvPr/>
        </p:nvSpPr>
        <p:spPr>
          <a:xfrm>
            <a:off x="7732450" y="497150"/>
            <a:ext cx="1056443" cy="37286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D593C1E-F645-9C92-6BE3-25CB51C943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334053" y="344130"/>
            <a:ext cx="4537907" cy="1731853"/>
          </a:xfrm>
        </p:spPr>
        <p:txBody>
          <a:bodyPr anchor="b">
            <a:noAutofit/>
          </a:bodyPr>
          <a:lstStyle/>
          <a:p>
            <a:r>
              <a:rPr lang="en-US" sz="4000" dirty="0">
                <a:latin typeface="Poppins SemiBold" panose="00000700000000000000" pitchFamily="2" charset="0"/>
                <a:cs typeface="Poppins SemiBold" panose="00000700000000000000" pitchFamily="2" charset="0"/>
              </a:rPr>
              <a:t>Kettering Charities Winter Fuel Grant </a:t>
            </a:r>
            <a:endParaRPr lang="en-GB" sz="4000" dirty="0">
              <a:latin typeface="Poppins SemiBold" panose="00000700000000000000" pitchFamily="2" charset="0"/>
              <a:cs typeface="Poppins SemiBold" panose="00000700000000000000" pitchFamily="2" charset="0"/>
            </a:endParaRPr>
          </a:p>
        </p:txBody>
      </p:sp>
      <p:pic>
        <p:nvPicPr>
          <p:cNvPr id="7" name="Picture 6" descr="Logo, company name&#10;&#10;Description automatically generated">
            <a:extLst>
              <a:ext uri="{FF2B5EF4-FFF2-40B4-BE49-F238E27FC236}">
                <a16:creationId xmlns:a16="http://schemas.microsoft.com/office/drawing/2014/main" id="{88F81E16-B765-2667-C57E-5880AE980BD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13515" y="2243408"/>
            <a:ext cx="3715929" cy="232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21070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4C608BEB-860E-4094-8511-78603564A7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059050" cy="6858000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AFA2E34-0EE2-D72B-95E1-F87BFFC22A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412488"/>
            <a:ext cx="2899189" cy="4363844"/>
          </a:xfrm>
        </p:spPr>
        <p:txBody>
          <a:bodyPr anchor="t">
            <a:normAutofit/>
          </a:bodyPr>
          <a:lstStyle/>
          <a:p>
            <a:r>
              <a:rPr lang="en-GB" sz="3200" dirty="0">
                <a:solidFill>
                  <a:srgbClr val="FFFFFF"/>
                </a:solidFill>
                <a:latin typeface="Poppins SemiBold" panose="00000700000000000000" pitchFamily="2" charset="0"/>
                <a:cs typeface="Poppins SemiBold" panose="00000700000000000000" pitchFamily="2" charset="0"/>
              </a:rPr>
              <a:t>Kettering Charities for the Poor</a:t>
            </a:r>
            <a:br>
              <a:rPr lang="en-GB" sz="3200" dirty="0">
                <a:solidFill>
                  <a:srgbClr val="FFFFFF"/>
                </a:solidFill>
                <a:latin typeface="Poppins SemiBold" panose="00000700000000000000" pitchFamily="2" charset="0"/>
                <a:cs typeface="Poppins SemiBold" panose="00000700000000000000" pitchFamily="2" charset="0"/>
              </a:rPr>
            </a:br>
            <a:br>
              <a:rPr lang="en-GB" sz="3200" dirty="0">
                <a:solidFill>
                  <a:srgbClr val="FFFFFF"/>
                </a:solidFill>
                <a:latin typeface="Poppins SemiBold" panose="00000700000000000000" pitchFamily="2" charset="0"/>
                <a:cs typeface="Poppins SemiBold" panose="00000700000000000000" pitchFamily="2" charset="0"/>
              </a:rPr>
            </a:br>
            <a:endParaRPr lang="en-GB" sz="3200" dirty="0">
              <a:solidFill>
                <a:srgbClr val="FFFFFF"/>
              </a:solidFill>
              <a:latin typeface="Poppins SemiBold" panose="00000700000000000000" pitchFamily="2" charset="0"/>
              <a:cs typeface="Poppins SemiBold" panose="00000700000000000000" pitchFamily="2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E4FACD-8353-ECD2-FF16-61FBD79B9C5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41722" y="609600"/>
            <a:ext cx="3427283" cy="573220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n-GB" sz="2000" b="1" dirty="0">
              <a:latin typeface="Poppins Medium" panose="00000600000000000000" pitchFamily="2" charset="0"/>
              <a:cs typeface="Poppins Medium" panose="00000600000000000000" pitchFamily="2" charset="0"/>
            </a:endParaRPr>
          </a:p>
          <a:p>
            <a:pPr marL="0" indent="0">
              <a:buNone/>
            </a:pPr>
            <a:endParaRPr lang="en-GB" sz="2000" b="1" dirty="0">
              <a:latin typeface="Poppins Medium" panose="00000600000000000000" pitchFamily="2" charset="0"/>
              <a:cs typeface="Poppins Medium" panose="00000600000000000000" pitchFamily="2" charset="0"/>
            </a:endParaRPr>
          </a:p>
          <a:p>
            <a:pPr marL="0" indent="0">
              <a:buNone/>
            </a:pPr>
            <a:r>
              <a:rPr lang="en-GB" sz="2000" dirty="0">
                <a:latin typeface="Poppins Medium" panose="00000600000000000000" pitchFamily="2" charset="0"/>
                <a:cs typeface="Poppins Medium" panose="00000600000000000000" pitchFamily="2" charset="0"/>
              </a:rPr>
              <a:t>Kettering Charities provides a grant to cover winter fuel costs for </a:t>
            </a:r>
          </a:p>
          <a:p>
            <a:pPr marL="0" indent="0">
              <a:buNone/>
            </a:pPr>
            <a:endParaRPr lang="en-GB" sz="2000" dirty="0">
              <a:latin typeface="Poppins Medium" panose="00000600000000000000" pitchFamily="2" charset="0"/>
              <a:cs typeface="Poppins Medium" panose="00000600000000000000" pitchFamily="2" charset="0"/>
            </a:endParaRPr>
          </a:p>
          <a:p>
            <a:pPr>
              <a:buFontTx/>
              <a:buChar char="-"/>
            </a:pPr>
            <a:r>
              <a:rPr lang="en-GB" sz="2000" dirty="0">
                <a:latin typeface="Poppins Medium" panose="00000600000000000000" pitchFamily="2" charset="0"/>
                <a:cs typeface="Poppins Medium" panose="00000600000000000000" pitchFamily="2" charset="0"/>
              </a:rPr>
              <a:t>People aged 66 and above </a:t>
            </a:r>
          </a:p>
          <a:p>
            <a:pPr>
              <a:buFontTx/>
              <a:buChar char="-"/>
            </a:pPr>
            <a:r>
              <a:rPr lang="en-GB" sz="2000" dirty="0">
                <a:latin typeface="Poppins Medium" panose="00000600000000000000" pitchFamily="2" charset="0"/>
                <a:cs typeface="Poppins Medium" panose="00000600000000000000" pitchFamily="2" charset="0"/>
              </a:rPr>
              <a:t>Living in Kettering town and Barton Seagrave </a:t>
            </a:r>
          </a:p>
          <a:p>
            <a:pPr>
              <a:buFontTx/>
              <a:buChar char="-"/>
            </a:pPr>
            <a:r>
              <a:rPr lang="en-GB" sz="2000" dirty="0">
                <a:latin typeface="Poppins Medium" panose="00000600000000000000" pitchFamily="2" charset="0"/>
                <a:cs typeface="Poppins Medium" panose="00000600000000000000" pitchFamily="2" charset="0"/>
              </a:rPr>
              <a:t>Who are living alone </a:t>
            </a:r>
          </a:p>
          <a:p>
            <a:pPr>
              <a:buFontTx/>
              <a:buChar char="-"/>
            </a:pPr>
            <a:r>
              <a:rPr lang="en-GB" sz="2000" dirty="0">
                <a:latin typeface="Poppins Medium" panose="00000600000000000000" pitchFamily="2" charset="0"/>
                <a:cs typeface="Poppins Medium" panose="00000600000000000000" pitchFamily="2" charset="0"/>
              </a:rPr>
              <a:t>On a low income (less than £325 a week) </a:t>
            </a:r>
            <a:endParaRPr lang="en-GB" sz="2000" dirty="0"/>
          </a:p>
          <a:p>
            <a:pPr marL="0" indent="0">
              <a:buNone/>
            </a:pPr>
            <a:endParaRPr lang="en-GB" sz="2000" b="1" dirty="0">
              <a:latin typeface="Poppins Medium" panose="00000600000000000000" pitchFamily="2" charset="0"/>
              <a:cs typeface="Poppins Medium" panose="00000600000000000000" pitchFamily="2" charset="0"/>
            </a:endParaRP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1F16A8D4-FE87-4604-88B2-394B5D1EB4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129871" y="1412488"/>
            <a:ext cx="0" cy="3657600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C429689-8BA7-9D9D-9CA8-4EB035634EB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589438" y="993058"/>
            <a:ext cx="3134570" cy="479958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n-GB" sz="2000" b="1" dirty="0">
              <a:latin typeface="Poppins Medium" panose="00000600000000000000" pitchFamily="2" charset="0"/>
              <a:cs typeface="Poppins Medium" panose="00000600000000000000" pitchFamily="2" charset="0"/>
            </a:endParaRPr>
          </a:p>
          <a:p>
            <a:pPr marL="0" indent="0">
              <a:buNone/>
            </a:pPr>
            <a:r>
              <a:rPr lang="en-GB" sz="2000" dirty="0">
                <a:latin typeface="Poppins Medium" panose="00000600000000000000" pitchFamily="2" charset="0"/>
                <a:cs typeface="Poppins Medium" panose="00000600000000000000" pitchFamily="2" charset="0"/>
              </a:rPr>
              <a:t>In 2023, we paid  £68 each to 259 people </a:t>
            </a:r>
            <a:endParaRPr lang="en-GB" sz="1800" dirty="0">
              <a:latin typeface="Poppins Medium" panose="00000600000000000000" pitchFamily="2" charset="0"/>
              <a:cs typeface="Poppins Medium" panose="00000600000000000000" pitchFamily="2" charset="0"/>
            </a:endParaRPr>
          </a:p>
          <a:p>
            <a:pPr marL="0" indent="0">
              <a:buNone/>
            </a:pPr>
            <a:r>
              <a:rPr lang="en-GB" sz="2000" dirty="0">
                <a:latin typeface="Poppins Medium" panose="00000600000000000000" pitchFamily="2" charset="0"/>
                <a:cs typeface="Poppins Medium" panose="00000600000000000000" pitchFamily="2" charset="0"/>
              </a:rPr>
              <a:t>In 2022, we paid £68 each to 296 people </a:t>
            </a:r>
          </a:p>
          <a:p>
            <a:pPr marL="0" indent="0">
              <a:buNone/>
            </a:pPr>
            <a:r>
              <a:rPr lang="en-GB" sz="2000" dirty="0">
                <a:latin typeface="Poppins Medium" panose="00000600000000000000" pitchFamily="2" charset="0"/>
                <a:cs typeface="Poppins Medium" panose="00000600000000000000" pitchFamily="2" charset="0"/>
              </a:rPr>
              <a:t>In 2021 we paid £60 each to 212 people </a:t>
            </a:r>
          </a:p>
          <a:p>
            <a:pPr marL="0" indent="0">
              <a:buNone/>
            </a:pPr>
            <a:endParaRPr lang="en-GB" sz="2000" dirty="0">
              <a:latin typeface="Poppins Medium" panose="00000600000000000000" pitchFamily="2" charset="0"/>
              <a:cs typeface="Poppins Medium" panose="00000600000000000000" pitchFamily="2" charset="0"/>
            </a:endParaRPr>
          </a:p>
          <a:p>
            <a:pPr marL="0" indent="0">
              <a:buNone/>
            </a:pPr>
            <a:endParaRPr lang="en-GB" sz="2000" dirty="0">
              <a:latin typeface="Poppins Medium" panose="00000600000000000000" pitchFamily="2" charset="0"/>
              <a:cs typeface="Poppins Medium" panose="00000600000000000000" pitchFamily="2" charset="0"/>
            </a:endParaRPr>
          </a:p>
          <a:p>
            <a:pPr marL="0" indent="0">
              <a:buNone/>
            </a:pPr>
            <a:r>
              <a:rPr lang="en-GB" sz="2000" dirty="0">
                <a:latin typeface="Poppins Medium" panose="00000600000000000000" pitchFamily="2" charset="0"/>
                <a:cs typeface="Poppins Medium" panose="00000600000000000000" pitchFamily="2" charset="0"/>
              </a:rPr>
              <a:t>The income limit of £325 has increased from £300 last year and disregards attendance allowance and </a:t>
            </a:r>
            <a:r>
              <a:rPr lang="en-GB" sz="2000" dirty="0" err="1">
                <a:latin typeface="Poppins Medium" panose="00000600000000000000" pitchFamily="2" charset="0"/>
                <a:cs typeface="Poppins Medium" panose="00000600000000000000" pitchFamily="2" charset="0"/>
              </a:rPr>
              <a:t>disabiity</a:t>
            </a:r>
            <a:r>
              <a:rPr lang="en-GB" sz="2000" dirty="0">
                <a:latin typeface="Poppins Medium" panose="00000600000000000000" pitchFamily="2" charset="0"/>
                <a:cs typeface="Poppins Medium" panose="00000600000000000000" pitchFamily="2" charset="0"/>
              </a:rPr>
              <a:t> living allowance. </a:t>
            </a:r>
          </a:p>
        </p:txBody>
      </p:sp>
      <p:pic>
        <p:nvPicPr>
          <p:cNvPr id="5" name="Picture 4" descr="Logo, company name&#10;&#10;Description automatically generated">
            <a:extLst>
              <a:ext uri="{FF2B5EF4-FFF2-40B4-BE49-F238E27FC236}">
                <a16:creationId xmlns:a16="http://schemas.microsoft.com/office/drawing/2014/main" id="{425757FF-3AEE-B3AA-58B3-FF06BC882CF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56723" y="5605030"/>
            <a:ext cx="1928747" cy="125297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E5082000-7DEB-EEB8-1FFB-4B703F459D6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1477" y="3297823"/>
            <a:ext cx="2152650" cy="2152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68038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4C608BEB-860E-4094-8511-78603564A7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059050" cy="6858000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AFA2E34-0EE2-D72B-95E1-F87BFFC22A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2956" y="1543664"/>
            <a:ext cx="3324434" cy="4232667"/>
          </a:xfrm>
        </p:spPr>
        <p:txBody>
          <a:bodyPr anchor="t">
            <a:normAutofit/>
          </a:bodyPr>
          <a:lstStyle/>
          <a:p>
            <a:r>
              <a:rPr lang="en-US" sz="2800" dirty="0">
                <a:solidFill>
                  <a:srgbClr val="FFFFFF"/>
                </a:solidFill>
                <a:latin typeface="Poppins SemiBold" panose="00000700000000000000" pitchFamily="2" charset="0"/>
                <a:cs typeface="Poppins SemiBold" panose="00000700000000000000" pitchFamily="2" charset="0"/>
              </a:rPr>
              <a:t>Considerations</a:t>
            </a:r>
            <a:r>
              <a:rPr lang="en-US" sz="3200" dirty="0">
                <a:solidFill>
                  <a:srgbClr val="FFFFFF"/>
                </a:solidFill>
                <a:latin typeface="Poppins SemiBold" panose="00000700000000000000" pitchFamily="2" charset="0"/>
                <a:cs typeface="Poppins SemiBold" panose="00000700000000000000" pitchFamily="2" charset="0"/>
              </a:rPr>
              <a:t> </a:t>
            </a:r>
            <a:endParaRPr lang="en-GB" sz="3200" dirty="0">
              <a:solidFill>
                <a:srgbClr val="FFFFFF"/>
              </a:solidFill>
              <a:latin typeface="Poppins SemiBold" panose="00000700000000000000" pitchFamily="2" charset="0"/>
              <a:cs typeface="Poppins SemiBold" panose="00000700000000000000" pitchFamily="2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E4FACD-8353-ECD2-FF16-61FBD79B9C5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380855" y="1412489"/>
            <a:ext cx="3427283" cy="4363844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GB" sz="2400" b="1" dirty="0">
                <a:latin typeface="Poppins Medium" panose="00000600000000000000" pitchFamily="2" charset="0"/>
                <a:cs typeface="Poppins Medium" panose="00000600000000000000" pitchFamily="2" charset="0"/>
              </a:rPr>
              <a:t>SUSTAINABILITY </a:t>
            </a:r>
          </a:p>
          <a:p>
            <a:pPr>
              <a:lnSpc>
                <a:spcPct val="120000"/>
              </a:lnSpc>
            </a:pPr>
            <a:r>
              <a:rPr lang="en-GB" sz="1900" dirty="0">
                <a:latin typeface="Poppins Medium" panose="00000600000000000000" pitchFamily="2" charset="0"/>
                <a:cs typeface="Poppins Medium" panose="00000600000000000000" pitchFamily="2" charset="0"/>
              </a:rPr>
              <a:t>The charity  has about £17000 to spend each year – our expenditure has exceeded income for the last two years as the fuel crises has had effect.  </a:t>
            </a:r>
          </a:p>
          <a:p>
            <a:pPr>
              <a:lnSpc>
                <a:spcPct val="120000"/>
              </a:lnSpc>
            </a:pPr>
            <a:r>
              <a:rPr lang="en-GB" sz="1900" dirty="0">
                <a:latin typeface="Poppins Medium" panose="00000600000000000000" pitchFamily="2" charset="0"/>
                <a:cs typeface="Poppins Medium" panose="00000600000000000000" pitchFamily="2" charset="0"/>
              </a:rPr>
              <a:t>The more people apply, the less we can afford to pay to each person. </a:t>
            </a:r>
          </a:p>
          <a:p>
            <a:endParaRPr lang="en-GB" sz="1800" dirty="0">
              <a:latin typeface="Poppins Medium" panose="00000600000000000000" pitchFamily="2" charset="0"/>
              <a:cs typeface="Poppins Medium" panose="00000600000000000000" pitchFamily="2" charset="0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GB" sz="2400" b="1" dirty="0">
                <a:latin typeface="Poppins Medium" panose="00000600000000000000" pitchFamily="2" charset="0"/>
                <a:cs typeface="Poppins Medium" panose="00000600000000000000" pitchFamily="2" charset="0"/>
              </a:rPr>
              <a:t>PROMOTING THE SCHEME</a:t>
            </a:r>
          </a:p>
          <a:p>
            <a:pPr>
              <a:lnSpc>
                <a:spcPct val="120000"/>
              </a:lnSpc>
            </a:pPr>
            <a:r>
              <a:rPr lang="en-GB" sz="1900" dirty="0">
                <a:latin typeface="Poppins Medium" panose="00000600000000000000" pitchFamily="2" charset="0"/>
                <a:cs typeface="Poppins Medium" panose="00000600000000000000" pitchFamily="2" charset="0"/>
              </a:rPr>
              <a:t>Delicate balance between promoting it too well and making sure people are aware of it </a:t>
            </a:r>
          </a:p>
          <a:p>
            <a:pPr>
              <a:lnSpc>
                <a:spcPct val="120000"/>
              </a:lnSpc>
            </a:pPr>
            <a:r>
              <a:rPr lang="en-GB" sz="1900" dirty="0">
                <a:latin typeface="Poppins Medium" panose="00000600000000000000" pitchFamily="2" charset="0"/>
                <a:cs typeface="Poppins Medium" panose="00000600000000000000" pitchFamily="2" charset="0"/>
              </a:rPr>
              <a:t>Most applicants have applied before or learn through word of mouth. </a:t>
            </a:r>
            <a:endParaRPr lang="en-GB" sz="2000" dirty="0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1F16A8D4-FE87-4604-88B2-394B5D1EB4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129871" y="1412488"/>
            <a:ext cx="0" cy="3657600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C429689-8BA7-9D9D-9CA8-4EB035634EB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42742" y="1412487"/>
            <a:ext cx="3197701" cy="4363844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GB" sz="2400" b="1" dirty="0">
                <a:latin typeface="Poppins Medium" panose="00000600000000000000" pitchFamily="2" charset="0"/>
                <a:cs typeface="Poppins Medium" panose="00000600000000000000" pitchFamily="2" charset="0"/>
              </a:rPr>
              <a:t>TIMESCALES   </a:t>
            </a:r>
          </a:p>
          <a:p>
            <a:pPr>
              <a:lnSpc>
                <a:spcPct val="120000"/>
              </a:lnSpc>
            </a:pPr>
            <a:r>
              <a:rPr lang="en-GB" sz="1900" dirty="0">
                <a:latin typeface="Poppins Medium" panose="00000600000000000000" pitchFamily="2" charset="0"/>
                <a:cs typeface="Poppins Medium" panose="00000600000000000000" pitchFamily="2" charset="0"/>
              </a:rPr>
              <a:t>Application window 1st October to 30th November </a:t>
            </a:r>
          </a:p>
          <a:p>
            <a:pPr>
              <a:lnSpc>
                <a:spcPct val="120000"/>
              </a:lnSpc>
            </a:pPr>
            <a:r>
              <a:rPr lang="en-GB" sz="1900" dirty="0">
                <a:latin typeface="Poppins Medium" panose="00000600000000000000" pitchFamily="2" charset="0"/>
                <a:cs typeface="Poppins Medium" panose="00000600000000000000" pitchFamily="2" charset="0"/>
              </a:rPr>
              <a:t>Decision  about exact amount of grant in early December </a:t>
            </a:r>
          </a:p>
          <a:p>
            <a:pPr>
              <a:lnSpc>
                <a:spcPct val="120000"/>
              </a:lnSpc>
            </a:pPr>
            <a:r>
              <a:rPr lang="en-GB" sz="1900" dirty="0">
                <a:latin typeface="Poppins Medium" panose="00000600000000000000" pitchFamily="2" charset="0"/>
                <a:cs typeface="Poppins Medium" panose="00000600000000000000" pitchFamily="2" charset="0"/>
              </a:rPr>
              <a:t>Payments made by Christmas. </a:t>
            </a:r>
          </a:p>
          <a:p>
            <a:pPr>
              <a:lnSpc>
                <a:spcPct val="120000"/>
              </a:lnSpc>
            </a:pPr>
            <a:r>
              <a:rPr lang="en-GB" sz="1900" dirty="0">
                <a:latin typeface="Poppins Medium" panose="00000600000000000000" pitchFamily="2" charset="0"/>
                <a:cs typeface="Poppins Medium" panose="00000600000000000000" pitchFamily="2" charset="0"/>
              </a:rPr>
              <a:t>Referrals made to other charities </a:t>
            </a:r>
            <a:r>
              <a:rPr lang="en-GB" sz="1900" dirty="0" err="1">
                <a:latin typeface="Poppins Medium" panose="00000600000000000000" pitchFamily="2" charset="0"/>
                <a:cs typeface="Poppins Medium" panose="00000600000000000000" pitchFamily="2" charset="0"/>
              </a:rPr>
              <a:t>eg</a:t>
            </a:r>
            <a:r>
              <a:rPr lang="en-GB" sz="1900" dirty="0">
                <a:latin typeface="Poppins Medium" panose="00000600000000000000" pitchFamily="2" charset="0"/>
                <a:cs typeface="Poppins Medium" panose="00000600000000000000" pitchFamily="2" charset="0"/>
              </a:rPr>
              <a:t> </a:t>
            </a:r>
            <a:r>
              <a:rPr lang="en-GB" sz="1900" dirty="0" err="1">
                <a:latin typeface="Poppins Medium" panose="00000600000000000000" pitchFamily="2" charset="0"/>
                <a:cs typeface="Poppins Medium" panose="00000600000000000000" pitchFamily="2" charset="0"/>
              </a:rPr>
              <a:t>Stockburn</a:t>
            </a:r>
            <a:r>
              <a:rPr lang="en-GB" sz="1900" dirty="0">
                <a:latin typeface="Poppins Medium" panose="00000600000000000000" pitchFamily="2" charset="0"/>
                <a:cs typeface="Poppins Medium" panose="00000600000000000000" pitchFamily="2" charset="0"/>
              </a:rPr>
              <a:t> Memorial Trust,  if they don’t fit our criteria. </a:t>
            </a:r>
          </a:p>
          <a:p>
            <a:endParaRPr lang="en-GB" sz="1900" dirty="0">
              <a:latin typeface="Poppins Medium" panose="00000600000000000000" pitchFamily="2" charset="0"/>
              <a:cs typeface="Poppins Medium" panose="00000600000000000000" pitchFamily="2" charset="0"/>
            </a:endParaRPr>
          </a:p>
          <a:p>
            <a:pPr marL="0" indent="0">
              <a:buNone/>
            </a:pPr>
            <a:r>
              <a:rPr lang="en-GB" sz="2400" b="1" dirty="0">
                <a:latin typeface="Poppins Medium" panose="00000600000000000000" pitchFamily="2" charset="0"/>
                <a:cs typeface="Poppins Medium" panose="00000600000000000000" pitchFamily="2" charset="0"/>
              </a:rPr>
              <a:t>LOSS OF NATIONAL WINTER FUEL GRANTS FOR MOST PEOPLE </a:t>
            </a:r>
          </a:p>
          <a:p>
            <a:pPr>
              <a:lnSpc>
                <a:spcPct val="120000"/>
              </a:lnSpc>
            </a:pPr>
            <a:r>
              <a:rPr lang="en-GB" sz="1900" dirty="0">
                <a:latin typeface="Poppins Medium" panose="00000600000000000000" pitchFamily="2" charset="0"/>
                <a:cs typeface="Poppins Medium" panose="00000600000000000000" pitchFamily="2" charset="0"/>
              </a:rPr>
              <a:t>More applicants expected but most not likely to be eligible. </a:t>
            </a:r>
          </a:p>
        </p:txBody>
      </p:sp>
      <p:pic>
        <p:nvPicPr>
          <p:cNvPr id="5" name="Picture 4" descr="Logo, company name&#10;&#10;Description automatically generated">
            <a:extLst>
              <a:ext uri="{FF2B5EF4-FFF2-40B4-BE49-F238E27FC236}">
                <a16:creationId xmlns:a16="http://schemas.microsoft.com/office/drawing/2014/main" id="{425757FF-3AEE-B3AA-58B3-FF06BC882CF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3253" y="5605030"/>
            <a:ext cx="1928747" cy="12529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34164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51fcad13-9fe1-4b05-83cd-be575274fc3f" xsi:nil="true"/>
    <lcf76f155ced4ddcb4097134ff3c332f xmlns="8a79b042-d511-46e5-ad15-39d624c98353">
      <Terms xmlns="http://schemas.microsoft.com/office/infopath/2007/PartnerControls"/>
    </lcf76f155ced4ddcb4097134ff3c332f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E7DE79C03D4544CA67255BA7A87DD59" ma:contentTypeVersion="18" ma:contentTypeDescription="Create a new document." ma:contentTypeScope="" ma:versionID="431a453f99e35f882f1bda9b9e90e43b">
  <xsd:schema xmlns:xsd="http://www.w3.org/2001/XMLSchema" xmlns:xs="http://www.w3.org/2001/XMLSchema" xmlns:p="http://schemas.microsoft.com/office/2006/metadata/properties" xmlns:ns2="8a79b042-d511-46e5-ad15-39d624c98353" xmlns:ns3="51fcad13-9fe1-4b05-83cd-be575274fc3f" targetNamespace="http://schemas.microsoft.com/office/2006/metadata/properties" ma:root="true" ma:fieldsID="efc7fd065944e421841494c57f6435af" ns2:_="" ns3:_="">
    <xsd:import namespace="8a79b042-d511-46e5-ad15-39d624c98353"/>
    <xsd:import namespace="51fcad13-9fe1-4b05-83cd-be575274fc3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a79b042-d511-46e5-ad15-39d624c9835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cabcf87a-a517-4603-9977-ea0d869cb44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1fcad13-9fe1-4b05-83cd-be575274fc3f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9263cf0c-22a3-47c5-a813-aad477174df0}" ma:internalName="TaxCatchAll" ma:showField="CatchAllData" ma:web="51fcad13-9fe1-4b05-83cd-be575274fc3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1DEB3C6-BC31-40DC-87D2-456F8CCFF74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CDC1F69-402D-4B2A-AE0F-0787BD605969}">
  <ds:schemaRefs>
    <ds:schemaRef ds:uri="http://schemas.microsoft.com/office/2006/metadata/properties"/>
    <ds:schemaRef ds:uri="http://schemas.microsoft.com/office/infopath/2007/PartnerControls"/>
    <ds:schemaRef ds:uri="51fcad13-9fe1-4b05-83cd-be575274fc3f"/>
    <ds:schemaRef ds:uri="8a79b042-d511-46e5-ad15-39d624c98353"/>
  </ds:schemaRefs>
</ds:datastoreItem>
</file>

<file path=customXml/itemProps3.xml><?xml version="1.0" encoding="utf-8"?>
<ds:datastoreItem xmlns:ds="http://schemas.openxmlformats.org/officeDocument/2006/customXml" ds:itemID="{4EFACEA0-CE8C-4B18-8152-0288F929991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a79b042-d511-46e5-ad15-39d624c98353"/>
    <ds:schemaRef ds:uri="51fcad13-9fe1-4b05-83cd-be575274fc3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0</TotalTime>
  <Words>249</Words>
  <Application>Microsoft Office PowerPoint</Application>
  <PresentationFormat>Widescreen</PresentationFormat>
  <Paragraphs>35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Poppins Medium</vt:lpstr>
      <vt:lpstr>Poppins SemiBold</vt:lpstr>
      <vt:lpstr>Office Theme</vt:lpstr>
      <vt:lpstr>Kettering Charities Winter Fuel Grant </vt:lpstr>
      <vt:lpstr>Kettering Charities for the Poor  </vt:lpstr>
      <vt:lpstr>Considerations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Kettering Town Council – After Year One</dc:title>
  <dc:creator>Martin Hammond, Kettering Town Council</dc:creator>
  <cp:lastModifiedBy>Martin Hammond, Kettering Town Council</cp:lastModifiedBy>
  <cp:revision>7</cp:revision>
  <dcterms:created xsi:type="dcterms:W3CDTF">2022-05-09T15:02:13Z</dcterms:created>
  <dcterms:modified xsi:type="dcterms:W3CDTF">2024-09-09T09:40:36Z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0x0101005E7DE79C03D4544CA67255BA7A87DD59</vt:lpwstr>
  </property>
  <property fmtid="{D5CDD505-2E9C-101B-9397-08002B2CF9AE}" pid="3" name="MediaServiceImageTags">
    <vt:lpwstr/>
  </property>
</Properties>
</file>